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sldIdLst>
    <p:sldId id="256" r:id="rId2"/>
    <p:sldId id="258" r:id="rId3"/>
    <p:sldId id="259"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29E0C47-6E27-4A54-AC20-E2E6C8B85886}" v="32" dt="2024-01-13T19:08:36.06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9" d="100"/>
          <a:sy n="79" d="100"/>
        </p:scale>
        <p:origin x="77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image1.jpeg>
</file>

<file path=ppt/media/image10.jpg>
</file>

<file path=ppt/media/image11.jpg>
</file>

<file path=ppt/media/image12.jpg>
</file>

<file path=ppt/media/image13.jpg>
</file>

<file path=ppt/media/image14.png>
</file>

<file path=ppt/media/image15.png>
</file>

<file path=ppt/media/image2.jpg>
</file>

<file path=ppt/media/image3.jpg>
</file>

<file path=ppt/media/image4.png>
</file>

<file path=ppt/media/image5.png>
</file>

<file path=ppt/media/image6.jpg>
</file>

<file path=ppt/media/image7.jpe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A6A15-6E39-4FFA-B5DC-89EB633E6DC2}"/>
              </a:ext>
            </a:extLst>
          </p:cNvPr>
          <p:cNvSpPr>
            <a:spLocks noGrp="1"/>
          </p:cNvSpPr>
          <p:nvPr>
            <p:ph type="ctrTitle"/>
          </p:nvPr>
        </p:nvSpPr>
        <p:spPr>
          <a:xfrm>
            <a:off x="1638300" y="1371600"/>
            <a:ext cx="8127574" cy="2736443"/>
          </a:xfrm>
        </p:spPr>
        <p:txBody>
          <a:bodyPr anchor="b">
            <a:normAutofit/>
          </a:bodyPr>
          <a:lstStyle>
            <a:lvl1pPr algn="l">
              <a:defRPr sz="4400"/>
            </a:lvl1pPr>
          </a:lstStyle>
          <a:p>
            <a:r>
              <a:rPr lang="en-US" dirty="0"/>
              <a:t>Click to edit Master title style</a:t>
            </a:r>
          </a:p>
        </p:txBody>
      </p:sp>
      <p:sp>
        <p:nvSpPr>
          <p:cNvPr id="3" name="Subtitle 2">
            <a:extLst>
              <a:ext uri="{FF2B5EF4-FFF2-40B4-BE49-F238E27FC236}">
                <a16:creationId xmlns:a16="http://schemas.microsoft.com/office/drawing/2014/main" id="{9A169311-3201-45EC-B973-82EC27DA529A}"/>
              </a:ext>
            </a:extLst>
          </p:cNvPr>
          <p:cNvSpPr>
            <a:spLocks noGrp="1"/>
          </p:cNvSpPr>
          <p:nvPr>
            <p:ph type="subTitle" idx="1"/>
          </p:nvPr>
        </p:nvSpPr>
        <p:spPr>
          <a:xfrm>
            <a:off x="1638300" y="4299358"/>
            <a:ext cx="8127574" cy="1187042"/>
          </a:xfrm>
        </p:spPr>
        <p:txBody>
          <a:bodyPr>
            <a:normAutofit/>
          </a:bodyPr>
          <a:lstStyle>
            <a:lvl1pPr marL="0" indent="0" algn="l">
              <a:buNone/>
              <a:defRPr sz="1800" cap="all" spc="2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629AE4B9-EDEF-4A2C-B464-332C5C624F1D}"/>
              </a:ext>
            </a:extLst>
          </p:cNvPr>
          <p:cNvSpPr>
            <a:spLocks noGrp="1"/>
          </p:cNvSpPr>
          <p:nvPr>
            <p:ph type="dt" sz="half" idx="10"/>
          </p:nvPr>
        </p:nvSpPr>
        <p:spPr/>
        <p:txBody>
          <a:bodyPr/>
          <a:lstStyle/>
          <a:p>
            <a:fld id="{B6D41BCC-AD73-4203-A5A6-E62EB28B0FE6}" type="datetimeFigureOut">
              <a:rPr lang="en-US" smtClean="0"/>
              <a:t>1/13/2024</a:t>
            </a:fld>
            <a:endParaRPr lang="en-US"/>
          </a:p>
        </p:txBody>
      </p:sp>
      <p:sp>
        <p:nvSpPr>
          <p:cNvPr id="5" name="Footer Placeholder 4">
            <a:extLst>
              <a:ext uri="{FF2B5EF4-FFF2-40B4-BE49-F238E27FC236}">
                <a16:creationId xmlns:a16="http://schemas.microsoft.com/office/drawing/2014/main" id="{62B4C951-4861-4549-8E72-CEECA89E4D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2E1401-5637-41BC-AC21-891056450A28}"/>
              </a:ext>
            </a:extLst>
          </p:cNvPr>
          <p:cNvSpPr>
            <a:spLocks noGrp="1"/>
          </p:cNvSpPr>
          <p:nvPr>
            <p:ph type="sldNum" sz="quarter" idx="12"/>
          </p:nvPr>
        </p:nvSpPr>
        <p:spPr/>
        <p:txBody>
          <a:bodyPr/>
          <a:lstStyle/>
          <a:p>
            <a:fld id="{D637F8FC-4B86-4690-8888-22AB2F781BEF}" type="slidenum">
              <a:rPr lang="en-US" smtClean="0"/>
              <a:t>‹#›</a:t>
            </a:fld>
            <a:endParaRPr lang="en-US"/>
          </a:p>
        </p:txBody>
      </p:sp>
    </p:spTree>
    <p:extLst>
      <p:ext uri="{BB962C8B-B14F-4D97-AF65-F5344CB8AC3E}">
        <p14:creationId xmlns:p14="http://schemas.microsoft.com/office/powerpoint/2010/main" val="24231205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AD0E6-AD36-493C-9DC3-5ACC2059EC93}"/>
              </a:ext>
            </a:extLst>
          </p:cNvPr>
          <p:cNvSpPr>
            <a:spLocks noGrp="1"/>
          </p:cNvSpPr>
          <p:nvPr>
            <p:ph type="title"/>
          </p:nvPr>
        </p:nvSpPr>
        <p:spPr>
          <a:xfrm>
            <a:off x="1638299" y="685800"/>
            <a:ext cx="8915402" cy="1371600"/>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10B8558-FA83-4F6C-A6D1-2DF9D3F74BD6}"/>
              </a:ext>
            </a:extLst>
          </p:cNvPr>
          <p:cNvSpPr>
            <a:spLocks noGrp="1"/>
          </p:cNvSpPr>
          <p:nvPr>
            <p:ph type="body" orient="vert" idx="1"/>
          </p:nvPr>
        </p:nvSpPr>
        <p:spPr>
          <a:xfrm>
            <a:off x="1638299" y="2057399"/>
            <a:ext cx="8915401" cy="41148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6DE619-0CC6-4480-ABDE-277D36BDFCBB}"/>
              </a:ext>
            </a:extLst>
          </p:cNvPr>
          <p:cNvSpPr>
            <a:spLocks noGrp="1"/>
          </p:cNvSpPr>
          <p:nvPr>
            <p:ph type="dt" sz="half" idx="10"/>
          </p:nvPr>
        </p:nvSpPr>
        <p:spPr/>
        <p:txBody>
          <a:bodyPr/>
          <a:lstStyle/>
          <a:p>
            <a:fld id="{B6D41BCC-AD73-4203-A5A6-E62EB28B0FE6}" type="datetimeFigureOut">
              <a:rPr lang="en-US" smtClean="0"/>
              <a:t>1/13/2024</a:t>
            </a:fld>
            <a:endParaRPr lang="en-US"/>
          </a:p>
        </p:txBody>
      </p:sp>
      <p:sp>
        <p:nvSpPr>
          <p:cNvPr id="5" name="Footer Placeholder 4">
            <a:extLst>
              <a:ext uri="{FF2B5EF4-FFF2-40B4-BE49-F238E27FC236}">
                <a16:creationId xmlns:a16="http://schemas.microsoft.com/office/drawing/2014/main" id="{140791E6-BE35-4ECA-8AD1-E8EC09B856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F94606-B928-42D6-85CC-9576F60E3B5C}"/>
              </a:ext>
            </a:extLst>
          </p:cNvPr>
          <p:cNvSpPr>
            <a:spLocks noGrp="1"/>
          </p:cNvSpPr>
          <p:nvPr>
            <p:ph type="sldNum" sz="quarter" idx="12"/>
          </p:nvPr>
        </p:nvSpPr>
        <p:spPr/>
        <p:txBody>
          <a:bodyPr/>
          <a:lstStyle/>
          <a:p>
            <a:fld id="{D637F8FC-4B86-4690-8888-22AB2F781BEF}" type="slidenum">
              <a:rPr lang="en-US" smtClean="0"/>
              <a:t>‹#›</a:t>
            </a:fld>
            <a:endParaRPr lang="en-US"/>
          </a:p>
        </p:txBody>
      </p:sp>
    </p:spTree>
    <p:extLst>
      <p:ext uri="{BB962C8B-B14F-4D97-AF65-F5344CB8AC3E}">
        <p14:creationId xmlns:p14="http://schemas.microsoft.com/office/powerpoint/2010/main" val="19252519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7F18D8A-5002-491C-922A-E9624E2DBD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65882C6-2BE9-4E25-B8BB-A2346A2B0B6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7BEFF9-B3BC-4C07-BF6C-2E3C91B54B78}"/>
              </a:ext>
            </a:extLst>
          </p:cNvPr>
          <p:cNvSpPr>
            <a:spLocks noGrp="1"/>
          </p:cNvSpPr>
          <p:nvPr>
            <p:ph type="dt" sz="half" idx="10"/>
          </p:nvPr>
        </p:nvSpPr>
        <p:spPr/>
        <p:txBody>
          <a:bodyPr/>
          <a:lstStyle/>
          <a:p>
            <a:fld id="{B6D41BCC-AD73-4203-A5A6-E62EB28B0FE6}" type="datetimeFigureOut">
              <a:rPr lang="en-US" smtClean="0"/>
              <a:t>1/13/2024</a:t>
            </a:fld>
            <a:endParaRPr lang="en-US"/>
          </a:p>
        </p:txBody>
      </p:sp>
      <p:sp>
        <p:nvSpPr>
          <p:cNvPr id="5" name="Footer Placeholder 4">
            <a:extLst>
              <a:ext uri="{FF2B5EF4-FFF2-40B4-BE49-F238E27FC236}">
                <a16:creationId xmlns:a16="http://schemas.microsoft.com/office/drawing/2014/main" id="{CE0F4CF6-CDF1-4AFD-8319-71FD4FED4F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1A026-57F4-47F7-B4F0-E0D48E01268E}"/>
              </a:ext>
            </a:extLst>
          </p:cNvPr>
          <p:cNvSpPr>
            <a:spLocks noGrp="1"/>
          </p:cNvSpPr>
          <p:nvPr>
            <p:ph type="sldNum" sz="quarter" idx="12"/>
          </p:nvPr>
        </p:nvSpPr>
        <p:spPr/>
        <p:txBody>
          <a:bodyPr/>
          <a:lstStyle/>
          <a:p>
            <a:fld id="{D637F8FC-4B86-4690-8888-22AB2F781BEF}" type="slidenum">
              <a:rPr lang="en-US" smtClean="0"/>
              <a:t>‹#›</a:t>
            </a:fld>
            <a:endParaRPr lang="en-US"/>
          </a:p>
        </p:txBody>
      </p:sp>
    </p:spTree>
    <p:extLst>
      <p:ext uri="{BB962C8B-B14F-4D97-AF65-F5344CB8AC3E}">
        <p14:creationId xmlns:p14="http://schemas.microsoft.com/office/powerpoint/2010/main" val="20708734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B3747-9ADB-4FCC-89CE-6E84D13475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DAEC9C6-5D7D-4249-8820-D4C99D0AE825}"/>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21F35F7-46A1-40A9-ACD7-C4923992674A}"/>
              </a:ext>
            </a:extLst>
          </p:cNvPr>
          <p:cNvSpPr>
            <a:spLocks noGrp="1"/>
          </p:cNvSpPr>
          <p:nvPr>
            <p:ph type="dt" sz="half" idx="10"/>
          </p:nvPr>
        </p:nvSpPr>
        <p:spPr/>
        <p:txBody>
          <a:bodyPr/>
          <a:lstStyle/>
          <a:p>
            <a:fld id="{B6D41BCC-AD73-4203-A5A6-E62EB28B0FE6}" type="datetimeFigureOut">
              <a:rPr lang="en-US" smtClean="0"/>
              <a:t>1/13/2024</a:t>
            </a:fld>
            <a:endParaRPr lang="en-US"/>
          </a:p>
        </p:txBody>
      </p:sp>
      <p:sp>
        <p:nvSpPr>
          <p:cNvPr id="5" name="Footer Placeholder 4">
            <a:extLst>
              <a:ext uri="{FF2B5EF4-FFF2-40B4-BE49-F238E27FC236}">
                <a16:creationId xmlns:a16="http://schemas.microsoft.com/office/drawing/2014/main" id="{FA345637-B780-4999-A87D-0039BC5A94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D9777F-E471-4CC5-B27B-137CB061E28E}"/>
              </a:ext>
            </a:extLst>
          </p:cNvPr>
          <p:cNvSpPr>
            <a:spLocks noGrp="1"/>
          </p:cNvSpPr>
          <p:nvPr>
            <p:ph type="sldNum" sz="quarter" idx="12"/>
          </p:nvPr>
        </p:nvSpPr>
        <p:spPr/>
        <p:txBody>
          <a:bodyPr/>
          <a:lstStyle/>
          <a:p>
            <a:fld id="{D637F8FC-4B86-4690-8888-22AB2F781BEF}" type="slidenum">
              <a:rPr lang="en-US" smtClean="0"/>
              <a:t>‹#›</a:t>
            </a:fld>
            <a:endParaRPr lang="en-US"/>
          </a:p>
        </p:txBody>
      </p:sp>
    </p:spTree>
    <p:extLst>
      <p:ext uri="{BB962C8B-B14F-4D97-AF65-F5344CB8AC3E}">
        <p14:creationId xmlns:p14="http://schemas.microsoft.com/office/powerpoint/2010/main" val="33419596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DCB1D-064E-46DE-B533-7CDA331EEB61}"/>
              </a:ext>
            </a:extLst>
          </p:cNvPr>
          <p:cNvSpPr>
            <a:spLocks noGrp="1"/>
          </p:cNvSpPr>
          <p:nvPr>
            <p:ph type="title"/>
          </p:nvPr>
        </p:nvSpPr>
        <p:spPr>
          <a:xfrm>
            <a:off x="1638300" y="2748406"/>
            <a:ext cx="8115300" cy="2737994"/>
          </a:xfrm>
        </p:spPr>
        <p:txBody>
          <a:bodyPr anchor="b">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5FD222C0-D002-4A94-BAFF-FD1A1CCA64CE}"/>
              </a:ext>
            </a:extLst>
          </p:cNvPr>
          <p:cNvSpPr>
            <a:spLocks noGrp="1"/>
          </p:cNvSpPr>
          <p:nvPr>
            <p:ph type="body" idx="1"/>
          </p:nvPr>
        </p:nvSpPr>
        <p:spPr>
          <a:xfrm>
            <a:off x="1638300" y="1371600"/>
            <a:ext cx="8115300" cy="1333272"/>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353E7D7E-EC9F-4AA5-A559-EF556C6AD5EE}"/>
              </a:ext>
            </a:extLst>
          </p:cNvPr>
          <p:cNvSpPr>
            <a:spLocks noGrp="1"/>
          </p:cNvSpPr>
          <p:nvPr>
            <p:ph type="dt" sz="half" idx="10"/>
          </p:nvPr>
        </p:nvSpPr>
        <p:spPr/>
        <p:txBody>
          <a:bodyPr/>
          <a:lstStyle/>
          <a:p>
            <a:fld id="{B6D41BCC-AD73-4203-A5A6-E62EB28B0FE6}" type="datetimeFigureOut">
              <a:rPr lang="en-US" smtClean="0"/>
              <a:t>1/13/2024</a:t>
            </a:fld>
            <a:endParaRPr lang="en-US"/>
          </a:p>
        </p:txBody>
      </p:sp>
      <p:sp>
        <p:nvSpPr>
          <p:cNvPr id="5" name="Footer Placeholder 4">
            <a:extLst>
              <a:ext uri="{FF2B5EF4-FFF2-40B4-BE49-F238E27FC236}">
                <a16:creationId xmlns:a16="http://schemas.microsoft.com/office/drawing/2014/main" id="{2677A8EE-88C1-400C-A23F-656DC76B95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C245A4-F9C6-44E9-929F-78C657C8B651}"/>
              </a:ext>
            </a:extLst>
          </p:cNvPr>
          <p:cNvSpPr>
            <a:spLocks noGrp="1"/>
          </p:cNvSpPr>
          <p:nvPr>
            <p:ph type="sldNum" sz="quarter" idx="12"/>
          </p:nvPr>
        </p:nvSpPr>
        <p:spPr/>
        <p:txBody>
          <a:bodyPr/>
          <a:lstStyle/>
          <a:p>
            <a:fld id="{D637F8FC-4B86-4690-8888-22AB2F781BEF}" type="slidenum">
              <a:rPr lang="en-US" smtClean="0"/>
              <a:t>‹#›</a:t>
            </a:fld>
            <a:endParaRPr lang="en-US"/>
          </a:p>
        </p:txBody>
      </p:sp>
    </p:spTree>
    <p:extLst>
      <p:ext uri="{BB962C8B-B14F-4D97-AF65-F5344CB8AC3E}">
        <p14:creationId xmlns:p14="http://schemas.microsoft.com/office/powerpoint/2010/main" val="30133342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0DF34F-B65E-4FA0-87E8-8890F482B383}"/>
              </a:ext>
            </a:extLst>
          </p:cNvPr>
          <p:cNvSpPr>
            <a:spLocks noGrp="1"/>
          </p:cNvSpPr>
          <p:nvPr>
            <p:ph type="title"/>
          </p:nvPr>
        </p:nvSpPr>
        <p:spPr>
          <a:xfrm>
            <a:off x="1638299" y="685800"/>
            <a:ext cx="9382348" cy="1371600"/>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0D625A67-10CA-4531-93E1-39892C087E0B}"/>
              </a:ext>
            </a:extLst>
          </p:cNvPr>
          <p:cNvSpPr>
            <a:spLocks noGrp="1"/>
          </p:cNvSpPr>
          <p:nvPr>
            <p:ph sz="half" idx="1"/>
          </p:nvPr>
        </p:nvSpPr>
        <p:spPr>
          <a:xfrm>
            <a:off x="1638297" y="2057400"/>
            <a:ext cx="4553103" cy="41250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A622BE36-0CAF-4D92-9AC2-9249276B96F2}"/>
              </a:ext>
            </a:extLst>
          </p:cNvPr>
          <p:cNvSpPr>
            <a:spLocks noGrp="1"/>
          </p:cNvSpPr>
          <p:nvPr>
            <p:ph sz="half" idx="2"/>
          </p:nvPr>
        </p:nvSpPr>
        <p:spPr>
          <a:xfrm>
            <a:off x="6477000" y="2057400"/>
            <a:ext cx="4543647" cy="41250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3C36479-3B04-43BD-9B59-DBF6CA2BF814}"/>
              </a:ext>
            </a:extLst>
          </p:cNvPr>
          <p:cNvSpPr>
            <a:spLocks noGrp="1"/>
          </p:cNvSpPr>
          <p:nvPr>
            <p:ph type="dt" sz="half" idx="10"/>
          </p:nvPr>
        </p:nvSpPr>
        <p:spPr/>
        <p:txBody>
          <a:bodyPr/>
          <a:lstStyle/>
          <a:p>
            <a:fld id="{B6D41BCC-AD73-4203-A5A6-E62EB28B0FE6}" type="datetimeFigureOut">
              <a:rPr lang="en-US" smtClean="0"/>
              <a:t>1/13/2024</a:t>
            </a:fld>
            <a:endParaRPr lang="en-US"/>
          </a:p>
        </p:txBody>
      </p:sp>
      <p:sp>
        <p:nvSpPr>
          <p:cNvPr id="6" name="Footer Placeholder 5">
            <a:extLst>
              <a:ext uri="{FF2B5EF4-FFF2-40B4-BE49-F238E27FC236}">
                <a16:creationId xmlns:a16="http://schemas.microsoft.com/office/drawing/2014/main" id="{0CFD4449-57DB-41D2-B49E-694E7C13FA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60CC2C-E50B-47D2-B62F-D5C4C9CDA7E8}"/>
              </a:ext>
            </a:extLst>
          </p:cNvPr>
          <p:cNvSpPr>
            <a:spLocks noGrp="1"/>
          </p:cNvSpPr>
          <p:nvPr>
            <p:ph type="sldNum" sz="quarter" idx="12"/>
          </p:nvPr>
        </p:nvSpPr>
        <p:spPr/>
        <p:txBody>
          <a:bodyPr/>
          <a:lstStyle/>
          <a:p>
            <a:fld id="{D637F8FC-4B86-4690-8888-22AB2F781BEF}" type="slidenum">
              <a:rPr lang="en-US" smtClean="0"/>
              <a:t>‹#›</a:t>
            </a:fld>
            <a:endParaRPr lang="en-US"/>
          </a:p>
        </p:txBody>
      </p:sp>
    </p:spTree>
    <p:extLst>
      <p:ext uri="{BB962C8B-B14F-4D97-AF65-F5344CB8AC3E}">
        <p14:creationId xmlns:p14="http://schemas.microsoft.com/office/powerpoint/2010/main" val="33690324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8530B-D0F2-4FC4-A10F-1E54EF82C877}"/>
              </a:ext>
            </a:extLst>
          </p:cNvPr>
          <p:cNvSpPr>
            <a:spLocks noGrp="1"/>
          </p:cNvSpPr>
          <p:nvPr>
            <p:ph type="title"/>
          </p:nvPr>
        </p:nvSpPr>
        <p:spPr>
          <a:xfrm>
            <a:off x="1638300" y="755118"/>
            <a:ext cx="9378304" cy="1222765"/>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1868865C-9D06-4FA3-BA3D-7187BB41B576}"/>
              </a:ext>
            </a:extLst>
          </p:cNvPr>
          <p:cNvSpPr>
            <a:spLocks noGrp="1"/>
          </p:cNvSpPr>
          <p:nvPr>
            <p:ph type="body" idx="1"/>
          </p:nvPr>
        </p:nvSpPr>
        <p:spPr>
          <a:xfrm>
            <a:off x="1638300" y="2034147"/>
            <a:ext cx="4529391" cy="681591"/>
          </a:xfrm>
        </p:spPr>
        <p:txBody>
          <a:bodyPr anchor="b">
            <a:normAutofit/>
          </a:bodyPr>
          <a:lstStyle>
            <a:lvl1pPr marL="0" indent="0">
              <a:buNone/>
              <a:defRPr sz="1800" b="1" cap="all" spc="2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3F656570-8F97-4B7E-A805-96925AC4781F}"/>
              </a:ext>
            </a:extLst>
          </p:cNvPr>
          <p:cNvSpPr>
            <a:spLocks noGrp="1"/>
          </p:cNvSpPr>
          <p:nvPr>
            <p:ph sz="half" idx="2"/>
          </p:nvPr>
        </p:nvSpPr>
        <p:spPr>
          <a:xfrm>
            <a:off x="1638300" y="2748405"/>
            <a:ext cx="4529391" cy="344125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4057EF54-F63F-4730-99EE-0E472578F512}"/>
              </a:ext>
            </a:extLst>
          </p:cNvPr>
          <p:cNvSpPr>
            <a:spLocks noGrp="1"/>
          </p:cNvSpPr>
          <p:nvPr>
            <p:ph type="body" sz="quarter" idx="3"/>
          </p:nvPr>
        </p:nvSpPr>
        <p:spPr>
          <a:xfrm>
            <a:off x="6487213" y="2034147"/>
            <a:ext cx="4529391" cy="681591"/>
          </a:xfrm>
        </p:spPr>
        <p:txBody>
          <a:bodyPr anchor="b">
            <a:normAutofit/>
          </a:bodyPr>
          <a:lstStyle>
            <a:lvl1pPr marL="0" indent="0">
              <a:buNone/>
              <a:defRPr sz="1800" b="1" cap="all" spc="2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5908453E-B012-4889-9F49-E1351532ADF2}"/>
              </a:ext>
            </a:extLst>
          </p:cNvPr>
          <p:cNvSpPr>
            <a:spLocks noGrp="1"/>
          </p:cNvSpPr>
          <p:nvPr>
            <p:ph sz="quarter" idx="4"/>
          </p:nvPr>
        </p:nvSpPr>
        <p:spPr>
          <a:xfrm>
            <a:off x="6487213" y="2748405"/>
            <a:ext cx="4529391" cy="344125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E89FC47A-8514-4C98-B1BE-FF6CC666C580}"/>
              </a:ext>
            </a:extLst>
          </p:cNvPr>
          <p:cNvSpPr>
            <a:spLocks noGrp="1"/>
          </p:cNvSpPr>
          <p:nvPr>
            <p:ph type="dt" sz="half" idx="10"/>
          </p:nvPr>
        </p:nvSpPr>
        <p:spPr/>
        <p:txBody>
          <a:bodyPr/>
          <a:lstStyle/>
          <a:p>
            <a:fld id="{B6D41BCC-AD73-4203-A5A6-E62EB28B0FE6}" type="datetimeFigureOut">
              <a:rPr lang="en-US" smtClean="0"/>
              <a:t>1/13/2024</a:t>
            </a:fld>
            <a:endParaRPr lang="en-US"/>
          </a:p>
        </p:txBody>
      </p:sp>
      <p:sp>
        <p:nvSpPr>
          <p:cNvPr id="8" name="Footer Placeholder 7">
            <a:extLst>
              <a:ext uri="{FF2B5EF4-FFF2-40B4-BE49-F238E27FC236}">
                <a16:creationId xmlns:a16="http://schemas.microsoft.com/office/drawing/2014/main" id="{CED4301A-D375-4163-9488-27A9CDC6FD3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EED6105-4A37-4D4B-9BE8-715FB732C924}"/>
              </a:ext>
            </a:extLst>
          </p:cNvPr>
          <p:cNvSpPr>
            <a:spLocks noGrp="1"/>
          </p:cNvSpPr>
          <p:nvPr>
            <p:ph type="sldNum" sz="quarter" idx="12"/>
          </p:nvPr>
        </p:nvSpPr>
        <p:spPr/>
        <p:txBody>
          <a:bodyPr/>
          <a:lstStyle/>
          <a:p>
            <a:fld id="{D637F8FC-4B86-4690-8888-22AB2F781BEF}" type="slidenum">
              <a:rPr lang="en-US" smtClean="0"/>
              <a:t>‹#›</a:t>
            </a:fld>
            <a:endParaRPr lang="en-US"/>
          </a:p>
        </p:txBody>
      </p:sp>
    </p:spTree>
    <p:extLst>
      <p:ext uri="{BB962C8B-B14F-4D97-AF65-F5344CB8AC3E}">
        <p14:creationId xmlns:p14="http://schemas.microsoft.com/office/powerpoint/2010/main" val="8816703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3007F-6649-4D23-8869-C1CC29D0096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8B85A1-41F9-4BC1-9C40-3E5D5C0425BF}"/>
              </a:ext>
            </a:extLst>
          </p:cNvPr>
          <p:cNvSpPr>
            <a:spLocks noGrp="1"/>
          </p:cNvSpPr>
          <p:nvPr>
            <p:ph type="dt" sz="half" idx="10"/>
          </p:nvPr>
        </p:nvSpPr>
        <p:spPr/>
        <p:txBody>
          <a:bodyPr/>
          <a:lstStyle/>
          <a:p>
            <a:fld id="{B6D41BCC-AD73-4203-A5A6-E62EB28B0FE6}" type="datetimeFigureOut">
              <a:rPr lang="en-US" smtClean="0"/>
              <a:t>1/13/2024</a:t>
            </a:fld>
            <a:endParaRPr lang="en-US"/>
          </a:p>
        </p:txBody>
      </p:sp>
      <p:sp>
        <p:nvSpPr>
          <p:cNvPr id="4" name="Footer Placeholder 3">
            <a:extLst>
              <a:ext uri="{FF2B5EF4-FFF2-40B4-BE49-F238E27FC236}">
                <a16:creationId xmlns:a16="http://schemas.microsoft.com/office/drawing/2014/main" id="{97B23774-EAA9-47ED-87EF-EE2B29A2580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2526550-DD4D-45E2-8916-8314C5D0680D}"/>
              </a:ext>
            </a:extLst>
          </p:cNvPr>
          <p:cNvSpPr>
            <a:spLocks noGrp="1"/>
          </p:cNvSpPr>
          <p:nvPr>
            <p:ph type="sldNum" sz="quarter" idx="12"/>
          </p:nvPr>
        </p:nvSpPr>
        <p:spPr/>
        <p:txBody>
          <a:bodyPr/>
          <a:lstStyle/>
          <a:p>
            <a:fld id="{D637F8FC-4B86-4690-8888-22AB2F781BEF}" type="slidenum">
              <a:rPr lang="en-US" smtClean="0"/>
              <a:t>‹#›</a:t>
            </a:fld>
            <a:endParaRPr lang="en-US"/>
          </a:p>
        </p:txBody>
      </p:sp>
    </p:spTree>
    <p:extLst>
      <p:ext uri="{BB962C8B-B14F-4D97-AF65-F5344CB8AC3E}">
        <p14:creationId xmlns:p14="http://schemas.microsoft.com/office/powerpoint/2010/main" val="27498246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35FACD-1A4D-49F3-8EA8-21B5C1A6A258}"/>
              </a:ext>
            </a:extLst>
          </p:cNvPr>
          <p:cNvSpPr>
            <a:spLocks noGrp="1"/>
          </p:cNvSpPr>
          <p:nvPr>
            <p:ph type="dt" sz="half" idx="10"/>
          </p:nvPr>
        </p:nvSpPr>
        <p:spPr/>
        <p:txBody>
          <a:bodyPr/>
          <a:lstStyle/>
          <a:p>
            <a:fld id="{B6D41BCC-AD73-4203-A5A6-E62EB28B0FE6}" type="datetimeFigureOut">
              <a:rPr lang="en-US" smtClean="0"/>
              <a:t>1/13/2024</a:t>
            </a:fld>
            <a:endParaRPr lang="en-US"/>
          </a:p>
        </p:txBody>
      </p:sp>
      <p:sp>
        <p:nvSpPr>
          <p:cNvPr id="3" name="Footer Placeholder 2">
            <a:extLst>
              <a:ext uri="{FF2B5EF4-FFF2-40B4-BE49-F238E27FC236}">
                <a16:creationId xmlns:a16="http://schemas.microsoft.com/office/drawing/2014/main" id="{C4FFD9DD-0E4E-4C36-AF85-B3EAD7FE613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E6F4C8-14FA-4405-85EE-ABF53FB0377C}"/>
              </a:ext>
            </a:extLst>
          </p:cNvPr>
          <p:cNvSpPr>
            <a:spLocks noGrp="1"/>
          </p:cNvSpPr>
          <p:nvPr>
            <p:ph type="sldNum" sz="quarter" idx="12"/>
          </p:nvPr>
        </p:nvSpPr>
        <p:spPr/>
        <p:txBody>
          <a:bodyPr/>
          <a:lstStyle/>
          <a:p>
            <a:fld id="{D637F8FC-4B86-4690-8888-22AB2F781BEF}" type="slidenum">
              <a:rPr lang="en-US" smtClean="0"/>
              <a:t>‹#›</a:t>
            </a:fld>
            <a:endParaRPr lang="en-US"/>
          </a:p>
        </p:txBody>
      </p:sp>
    </p:spTree>
    <p:extLst>
      <p:ext uri="{BB962C8B-B14F-4D97-AF65-F5344CB8AC3E}">
        <p14:creationId xmlns:p14="http://schemas.microsoft.com/office/powerpoint/2010/main" val="30799046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E7C28-5DEE-493D-ABAD-38E4F2D75924}"/>
              </a:ext>
            </a:extLst>
          </p:cNvPr>
          <p:cNvSpPr>
            <a:spLocks noGrp="1"/>
          </p:cNvSpPr>
          <p:nvPr>
            <p:ph type="title"/>
          </p:nvPr>
        </p:nvSpPr>
        <p:spPr>
          <a:xfrm>
            <a:off x="1225621" y="1085481"/>
            <a:ext cx="3651180" cy="1657719"/>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1A5E79C5-E567-4F12-96B8-8BBEAE3D8B9F}"/>
              </a:ext>
            </a:extLst>
          </p:cNvPr>
          <p:cNvSpPr>
            <a:spLocks noGrp="1"/>
          </p:cNvSpPr>
          <p:nvPr>
            <p:ph idx="1"/>
          </p:nvPr>
        </p:nvSpPr>
        <p:spPr>
          <a:xfrm>
            <a:off x="5676900" y="1132676"/>
            <a:ext cx="5289480" cy="4728374"/>
          </a:xfrm>
        </p:spPr>
        <p:txBody>
          <a:bodyPr/>
          <a:lstStyle>
            <a:lvl1pPr>
              <a:lnSpc>
                <a:spcPct val="110000"/>
              </a:lnSpc>
              <a:defRPr sz="3200"/>
            </a:lvl1pPr>
            <a:lvl2pPr>
              <a:lnSpc>
                <a:spcPct val="110000"/>
              </a:lnSpc>
              <a:defRPr sz="2800"/>
            </a:lvl2pPr>
            <a:lvl3pPr>
              <a:lnSpc>
                <a:spcPct val="110000"/>
              </a:lnSpc>
              <a:defRPr sz="2400"/>
            </a:lvl3pPr>
            <a:lvl4pPr>
              <a:lnSpc>
                <a:spcPct val="110000"/>
              </a:lnSpc>
              <a:defRPr sz="2000"/>
            </a:lvl4pPr>
            <a:lvl5pPr>
              <a:lnSpc>
                <a:spcPct val="110000"/>
              </a:lnSpc>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5733DF7F-0B5C-40CE-A65F-779FA7EFBF1C}"/>
              </a:ext>
            </a:extLst>
          </p:cNvPr>
          <p:cNvSpPr>
            <a:spLocks noGrp="1"/>
          </p:cNvSpPr>
          <p:nvPr>
            <p:ph type="body" sz="half" idx="2"/>
          </p:nvPr>
        </p:nvSpPr>
        <p:spPr>
          <a:xfrm>
            <a:off x="1225621" y="2748406"/>
            <a:ext cx="3651180" cy="311264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4022248C-1826-4833-9592-383B5873AECA}"/>
              </a:ext>
            </a:extLst>
          </p:cNvPr>
          <p:cNvSpPr>
            <a:spLocks noGrp="1"/>
          </p:cNvSpPr>
          <p:nvPr>
            <p:ph type="dt" sz="half" idx="10"/>
          </p:nvPr>
        </p:nvSpPr>
        <p:spPr/>
        <p:txBody>
          <a:bodyPr/>
          <a:lstStyle/>
          <a:p>
            <a:fld id="{B6D41BCC-AD73-4203-A5A6-E62EB28B0FE6}" type="datetimeFigureOut">
              <a:rPr lang="en-US" smtClean="0"/>
              <a:t>1/13/2024</a:t>
            </a:fld>
            <a:endParaRPr lang="en-US"/>
          </a:p>
        </p:txBody>
      </p:sp>
      <p:sp>
        <p:nvSpPr>
          <p:cNvPr id="6" name="Footer Placeholder 5">
            <a:extLst>
              <a:ext uri="{FF2B5EF4-FFF2-40B4-BE49-F238E27FC236}">
                <a16:creationId xmlns:a16="http://schemas.microsoft.com/office/drawing/2014/main" id="{E80219DC-2646-42AD-897A-EB765DCBEF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F238D7-4EEA-475B-B1CA-C44B89BEA304}"/>
              </a:ext>
            </a:extLst>
          </p:cNvPr>
          <p:cNvSpPr>
            <a:spLocks noGrp="1"/>
          </p:cNvSpPr>
          <p:nvPr>
            <p:ph type="sldNum" sz="quarter" idx="12"/>
          </p:nvPr>
        </p:nvSpPr>
        <p:spPr/>
        <p:txBody>
          <a:bodyPr/>
          <a:lstStyle/>
          <a:p>
            <a:fld id="{D637F8FC-4B86-4690-8888-22AB2F781BEF}" type="slidenum">
              <a:rPr lang="en-US" smtClean="0"/>
              <a:t>‹#›</a:t>
            </a:fld>
            <a:endParaRPr lang="en-US"/>
          </a:p>
        </p:txBody>
      </p:sp>
    </p:spTree>
    <p:extLst>
      <p:ext uri="{BB962C8B-B14F-4D97-AF65-F5344CB8AC3E}">
        <p14:creationId xmlns:p14="http://schemas.microsoft.com/office/powerpoint/2010/main" val="11138891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D65BE-C907-4660-A586-71C6A1D101EC}"/>
              </a:ext>
            </a:extLst>
          </p:cNvPr>
          <p:cNvSpPr>
            <a:spLocks noGrp="1"/>
          </p:cNvSpPr>
          <p:nvPr>
            <p:ph type="title"/>
          </p:nvPr>
        </p:nvSpPr>
        <p:spPr>
          <a:xfrm>
            <a:off x="1219200" y="1085481"/>
            <a:ext cx="3657600" cy="1657719"/>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A044C8A9-67DF-419C-B2FC-3A879CCEF393}"/>
              </a:ext>
            </a:extLst>
          </p:cNvPr>
          <p:cNvSpPr>
            <a:spLocks noGrp="1"/>
          </p:cNvSpPr>
          <p:nvPr>
            <p:ph type="pic" idx="1"/>
          </p:nvPr>
        </p:nvSpPr>
        <p:spPr>
          <a:xfrm>
            <a:off x="5676900" y="1061885"/>
            <a:ext cx="5331069" cy="477556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EDA94A1-3058-402A-9C3F-2F210D91D990}"/>
              </a:ext>
            </a:extLst>
          </p:cNvPr>
          <p:cNvSpPr>
            <a:spLocks noGrp="1"/>
          </p:cNvSpPr>
          <p:nvPr>
            <p:ph type="body" sz="half" idx="2"/>
          </p:nvPr>
        </p:nvSpPr>
        <p:spPr>
          <a:xfrm>
            <a:off x="1219200" y="2748406"/>
            <a:ext cx="3657600" cy="311264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1BC3CA50-C8D8-4F83-B2F6-BCE825866405}"/>
              </a:ext>
            </a:extLst>
          </p:cNvPr>
          <p:cNvSpPr>
            <a:spLocks noGrp="1"/>
          </p:cNvSpPr>
          <p:nvPr>
            <p:ph type="dt" sz="half" idx="10"/>
          </p:nvPr>
        </p:nvSpPr>
        <p:spPr/>
        <p:txBody>
          <a:bodyPr/>
          <a:lstStyle/>
          <a:p>
            <a:fld id="{B6D41BCC-AD73-4203-A5A6-E62EB28B0FE6}" type="datetimeFigureOut">
              <a:rPr lang="en-US" smtClean="0"/>
              <a:t>1/13/2024</a:t>
            </a:fld>
            <a:endParaRPr lang="en-US"/>
          </a:p>
        </p:txBody>
      </p:sp>
      <p:sp>
        <p:nvSpPr>
          <p:cNvPr id="6" name="Footer Placeholder 5">
            <a:extLst>
              <a:ext uri="{FF2B5EF4-FFF2-40B4-BE49-F238E27FC236}">
                <a16:creationId xmlns:a16="http://schemas.microsoft.com/office/drawing/2014/main" id="{057E5BE3-7B02-4281-BD90-C1FAAF6368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FE256D-ACD5-438F-BA6F-605E5260E2E6}"/>
              </a:ext>
            </a:extLst>
          </p:cNvPr>
          <p:cNvSpPr>
            <a:spLocks noGrp="1"/>
          </p:cNvSpPr>
          <p:nvPr>
            <p:ph type="sldNum" sz="quarter" idx="12"/>
          </p:nvPr>
        </p:nvSpPr>
        <p:spPr/>
        <p:txBody>
          <a:bodyPr/>
          <a:lstStyle/>
          <a:p>
            <a:fld id="{D637F8FC-4B86-4690-8888-22AB2F781BEF}" type="slidenum">
              <a:rPr lang="en-US" smtClean="0"/>
              <a:t>‹#›</a:t>
            </a:fld>
            <a:endParaRPr lang="en-US"/>
          </a:p>
        </p:txBody>
      </p:sp>
    </p:spTree>
    <p:extLst>
      <p:ext uri="{BB962C8B-B14F-4D97-AF65-F5344CB8AC3E}">
        <p14:creationId xmlns:p14="http://schemas.microsoft.com/office/powerpoint/2010/main" val="40875350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F31A689-589E-4A73-9313-EF44F7E4E6BA}"/>
              </a:ext>
            </a:extLst>
          </p:cNvPr>
          <p:cNvSpPr>
            <a:spLocks noGrp="1"/>
          </p:cNvSpPr>
          <p:nvPr>
            <p:ph type="title"/>
          </p:nvPr>
        </p:nvSpPr>
        <p:spPr>
          <a:xfrm>
            <a:off x="1638299" y="685800"/>
            <a:ext cx="8915402" cy="13716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CB2B11B8-9E77-4144-B9C1-FD164D9A11A6}"/>
              </a:ext>
            </a:extLst>
          </p:cNvPr>
          <p:cNvSpPr>
            <a:spLocks noGrp="1"/>
          </p:cNvSpPr>
          <p:nvPr>
            <p:ph type="body" idx="1"/>
          </p:nvPr>
        </p:nvSpPr>
        <p:spPr>
          <a:xfrm>
            <a:off x="1638300" y="2057400"/>
            <a:ext cx="8915402" cy="413725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D06E4CC-CF79-4C8D-9E5F-1BB517435A6F}"/>
              </a:ext>
            </a:extLst>
          </p:cNvPr>
          <p:cNvSpPr>
            <a:spLocks noGrp="1"/>
          </p:cNvSpPr>
          <p:nvPr>
            <p:ph type="dt" sz="half" idx="2"/>
          </p:nvPr>
        </p:nvSpPr>
        <p:spPr>
          <a:xfrm rot="5400000">
            <a:off x="-1001475" y="1517536"/>
            <a:ext cx="2801123" cy="365125"/>
          </a:xfrm>
          <a:prstGeom prst="rect">
            <a:avLst/>
          </a:prstGeom>
        </p:spPr>
        <p:txBody>
          <a:bodyPr vert="horz" lIns="91440" tIns="45720" rIns="91440" bIns="45720" rtlCol="0" anchor="ctr"/>
          <a:lstStyle>
            <a:lvl1pPr algn="l">
              <a:defRPr sz="800" cap="all" spc="100" baseline="0">
                <a:solidFill>
                  <a:schemeClr val="tx1"/>
                </a:solidFill>
              </a:defRPr>
            </a:lvl1pPr>
          </a:lstStyle>
          <a:p>
            <a:fld id="{B6D41BCC-AD73-4203-A5A6-E62EB28B0FE6}" type="datetimeFigureOut">
              <a:rPr lang="en-US" smtClean="0"/>
              <a:pPr/>
              <a:t>1/13/2024</a:t>
            </a:fld>
            <a:endParaRPr lang="en-US"/>
          </a:p>
        </p:txBody>
      </p:sp>
      <p:sp>
        <p:nvSpPr>
          <p:cNvPr id="5" name="Footer Placeholder 4">
            <a:extLst>
              <a:ext uri="{FF2B5EF4-FFF2-40B4-BE49-F238E27FC236}">
                <a16:creationId xmlns:a16="http://schemas.microsoft.com/office/drawing/2014/main" id="{E3D79449-05F6-4BC7-95DF-F04E1F161498}"/>
              </a:ext>
            </a:extLst>
          </p:cNvPr>
          <p:cNvSpPr>
            <a:spLocks noGrp="1"/>
          </p:cNvSpPr>
          <p:nvPr>
            <p:ph type="ftr" sz="quarter" idx="3"/>
          </p:nvPr>
        </p:nvSpPr>
        <p:spPr>
          <a:xfrm rot="5400000">
            <a:off x="10118764" y="4237870"/>
            <a:ext cx="3344053" cy="365125"/>
          </a:xfrm>
          <a:prstGeom prst="rect">
            <a:avLst/>
          </a:prstGeom>
        </p:spPr>
        <p:txBody>
          <a:bodyPr vert="horz" lIns="91440" tIns="45720" rIns="91440" bIns="45720" rtlCol="0" anchor="ctr"/>
          <a:lstStyle>
            <a:lvl1pPr algn="r">
              <a:defRPr sz="800" cap="all" spc="1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E9317FE5-2D1F-4ECC-9460-08145C3BB933}"/>
              </a:ext>
            </a:extLst>
          </p:cNvPr>
          <p:cNvSpPr>
            <a:spLocks noGrp="1"/>
          </p:cNvSpPr>
          <p:nvPr>
            <p:ph type="sldNum" sz="quarter" idx="4"/>
          </p:nvPr>
        </p:nvSpPr>
        <p:spPr>
          <a:xfrm>
            <a:off x="11228877" y="6319138"/>
            <a:ext cx="710647" cy="365125"/>
          </a:xfrm>
          <a:prstGeom prst="rect">
            <a:avLst/>
          </a:prstGeom>
        </p:spPr>
        <p:txBody>
          <a:bodyPr vert="horz" lIns="91440" tIns="45720" rIns="91440" bIns="45720" rtlCol="0" anchor="ctr"/>
          <a:lstStyle>
            <a:lvl1pPr algn="r">
              <a:defRPr sz="800" cap="all" spc="100" baseline="0">
                <a:solidFill>
                  <a:schemeClr val="tx1"/>
                </a:solidFill>
              </a:defRPr>
            </a:lvl1pPr>
          </a:lstStyle>
          <a:p>
            <a:fld id="{D637F8FC-4B86-4690-8888-22AB2F781BEF}" type="slidenum">
              <a:rPr lang="en-US" smtClean="0"/>
              <a:pPr/>
              <a:t>‹#›</a:t>
            </a:fld>
            <a:endParaRPr lang="en-US"/>
          </a:p>
        </p:txBody>
      </p:sp>
    </p:spTree>
    <p:extLst>
      <p:ext uri="{BB962C8B-B14F-4D97-AF65-F5344CB8AC3E}">
        <p14:creationId xmlns:p14="http://schemas.microsoft.com/office/powerpoint/2010/main" val="429708735"/>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txStyles>
    <p:titleStyle>
      <a:lvl1pPr algn="l" defTabSz="914400" rtl="0" eaLnBrk="1" latinLnBrk="0" hangingPunct="1">
        <a:lnSpc>
          <a:spcPct val="100000"/>
        </a:lnSpc>
        <a:spcBef>
          <a:spcPct val="0"/>
        </a:spcBef>
        <a:buNone/>
        <a:defRPr sz="32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50292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0058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2344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ed pencils inside a pencil holder which is on top of a wood table">
            <a:extLst>
              <a:ext uri="{FF2B5EF4-FFF2-40B4-BE49-F238E27FC236}">
                <a16:creationId xmlns:a16="http://schemas.microsoft.com/office/drawing/2014/main" id="{B67A97BF-11E5-2567-7F21-9783D3B1E2D7}"/>
              </a:ext>
            </a:extLst>
          </p:cNvPr>
          <p:cNvPicPr>
            <a:picLocks noChangeAspect="1"/>
          </p:cNvPicPr>
          <p:nvPr/>
        </p:nvPicPr>
        <p:blipFill rotWithShape="1">
          <a:blip r:embed="rId2"/>
          <a:srcRect t="15730"/>
          <a:stretch/>
        </p:blipFill>
        <p:spPr>
          <a:xfrm>
            <a:off x="20" y="10"/>
            <a:ext cx="12191980" cy="6857990"/>
          </a:xfrm>
          <a:prstGeom prst="rect">
            <a:avLst/>
          </a:prstGeom>
          <a:noFill/>
        </p:spPr>
      </p:pic>
      <p:sp>
        <p:nvSpPr>
          <p:cNvPr id="2" name="Title 1">
            <a:extLst>
              <a:ext uri="{FF2B5EF4-FFF2-40B4-BE49-F238E27FC236}">
                <a16:creationId xmlns:a16="http://schemas.microsoft.com/office/drawing/2014/main" id="{21B8C0AB-AC6F-4175-1840-B89C6A23DF5D}"/>
              </a:ext>
            </a:extLst>
          </p:cNvPr>
          <p:cNvSpPr>
            <a:spLocks noGrp="1"/>
          </p:cNvSpPr>
          <p:nvPr>
            <p:ph type="ctrTitle"/>
          </p:nvPr>
        </p:nvSpPr>
        <p:spPr>
          <a:xfrm>
            <a:off x="1228436" y="1371600"/>
            <a:ext cx="6086764" cy="2736443"/>
          </a:xfrm>
        </p:spPr>
        <p:txBody>
          <a:bodyPr>
            <a:normAutofit/>
          </a:bodyPr>
          <a:lstStyle/>
          <a:p>
            <a:r>
              <a:rPr lang="en-US" dirty="0">
                <a:solidFill>
                  <a:srgbClr val="FFFFFF"/>
                </a:solidFill>
              </a:rPr>
              <a:t>Building Language Literacy Skills in Mathematics</a:t>
            </a:r>
          </a:p>
        </p:txBody>
      </p:sp>
      <p:sp>
        <p:nvSpPr>
          <p:cNvPr id="14" name="Subtitle 2">
            <a:extLst>
              <a:ext uri="{FF2B5EF4-FFF2-40B4-BE49-F238E27FC236}">
                <a16:creationId xmlns:a16="http://schemas.microsoft.com/office/drawing/2014/main" id="{31112654-CCBC-4926-978F-3C603A88ECF8}"/>
              </a:ext>
            </a:extLst>
          </p:cNvPr>
          <p:cNvSpPr>
            <a:spLocks noGrp="1"/>
          </p:cNvSpPr>
          <p:nvPr>
            <p:ph type="subTitle" idx="1"/>
          </p:nvPr>
        </p:nvSpPr>
        <p:spPr>
          <a:xfrm>
            <a:off x="1228436" y="4299358"/>
            <a:ext cx="6086764" cy="1423016"/>
          </a:xfrm>
        </p:spPr>
        <p:txBody>
          <a:bodyPr>
            <a:normAutofit fontScale="85000" lnSpcReduction="20000"/>
          </a:bodyPr>
          <a:lstStyle/>
          <a:p>
            <a:r>
              <a:rPr lang="en-US" dirty="0">
                <a:solidFill>
                  <a:srgbClr val="FFFFFF"/>
                </a:solidFill>
                <a:effectLst>
                  <a:outerShdw blurRad="38100" dist="38100" dir="2700000" algn="tl">
                    <a:srgbClr val="000000">
                      <a:alpha val="43137"/>
                    </a:srgbClr>
                  </a:outerShdw>
                </a:effectLst>
              </a:rPr>
              <a:t>Frank Jamison</a:t>
            </a:r>
          </a:p>
          <a:p>
            <a:r>
              <a:rPr lang="en-US" dirty="0">
                <a:solidFill>
                  <a:srgbClr val="FFFFFF"/>
                </a:solidFill>
                <a:effectLst>
                  <a:outerShdw blurRad="38100" dist="38100" dir="2700000" algn="tl">
                    <a:srgbClr val="000000">
                      <a:alpha val="43137"/>
                    </a:srgbClr>
                  </a:outerShdw>
                </a:effectLst>
              </a:rPr>
              <a:t>ITL522: Content Area Literacy</a:t>
            </a:r>
          </a:p>
          <a:p>
            <a:r>
              <a:rPr lang="en-US" dirty="0">
                <a:solidFill>
                  <a:srgbClr val="FFFFFF"/>
                </a:solidFill>
                <a:effectLst>
                  <a:outerShdw blurRad="38100" dist="38100" dir="2700000" algn="tl">
                    <a:srgbClr val="000000">
                      <a:alpha val="43137"/>
                    </a:srgbClr>
                  </a:outerShdw>
                </a:effectLst>
              </a:rPr>
              <a:t>Professor Mark Powell</a:t>
            </a:r>
          </a:p>
          <a:p>
            <a:r>
              <a:rPr lang="en-US" dirty="0">
                <a:solidFill>
                  <a:srgbClr val="FFFFFF"/>
                </a:solidFill>
                <a:effectLst>
                  <a:outerShdw blurRad="38100" dist="38100" dir="2700000" algn="tl">
                    <a:srgbClr val="000000">
                      <a:alpha val="43137"/>
                    </a:srgbClr>
                  </a:outerShdw>
                </a:effectLst>
              </a:rPr>
              <a:t>January 14, 2024</a:t>
            </a:r>
          </a:p>
        </p:txBody>
      </p:sp>
      <p:sp>
        <p:nvSpPr>
          <p:cNvPr id="20" name="Slide Number Placeholder 5">
            <a:extLst>
              <a:ext uri="{FF2B5EF4-FFF2-40B4-BE49-F238E27FC236}">
                <a16:creationId xmlns:a16="http://schemas.microsoft.com/office/drawing/2014/main" id="{5567017F-B060-413D-AE1E-4429A5231435}"/>
              </a:ext>
            </a:extLst>
          </p:cNvPr>
          <p:cNvSpPr>
            <a:spLocks noGrp="1"/>
          </p:cNvSpPr>
          <p:nvPr>
            <p:ph type="sldNum" sz="quarter" idx="12"/>
          </p:nvPr>
        </p:nvSpPr>
        <p:spPr>
          <a:xfrm>
            <a:off x="11228877" y="6319138"/>
            <a:ext cx="710647" cy="365125"/>
          </a:xfrm>
        </p:spPr>
        <p:txBody>
          <a:bodyPr/>
          <a:lstStyle/>
          <a:p>
            <a:pPr>
              <a:spcAft>
                <a:spcPts val="600"/>
              </a:spcAft>
            </a:pPr>
            <a:fld id="{866D3D91-8BA7-4CF5-A573-BEB5E87A9131}" type="slidenum">
              <a:rPr lang="en-US" smtClean="0">
                <a:solidFill>
                  <a:srgbClr val="FFFFFF"/>
                </a:solidFill>
                <a:effectLst>
                  <a:outerShdw blurRad="38100" dist="38100" dir="2700000" algn="tl">
                    <a:srgbClr val="000000">
                      <a:alpha val="43137"/>
                    </a:srgbClr>
                  </a:outerShdw>
                </a:effectLst>
              </a:rPr>
              <a:pPr>
                <a:spcAft>
                  <a:spcPts val="600"/>
                </a:spcAft>
              </a:pPr>
              <a:t>1</a:t>
            </a:fld>
            <a:endParaRPr lang="en-US">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8118819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06CB4-E0F3-C492-C95D-30624D24FF25}"/>
              </a:ext>
            </a:extLst>
          </p:cNvPr>
          <p:cNvSpPr>
            <a:spLocks noGrp="1"/>
          </p:cNvSpPr>
          <p:nvPr>
            <p:ph type="title"/>
          </p:nvPr>
        </p:nvSpPr>
        <p:spPr>
          <a:xfrm>
            <a:off x="798173" y="403798"/>
            <a:ext cx="5678827" cy="1244765"/>
          </a:xfrm>
        </p:spPr>
        <p:txBody>
          <a:bodyPr>
            <a:normAutofit/>
          </a:bodyPr>
          <a:lstStyle/>
          <a:p>
            <a:r>
              <a:rPr lang="en-US" dirty="0"/>
              <a:t>Your Tasks</a:t>
            </a:r>
          </a:p>
        </p:txBody>
      </p:sp>
      <p:sp>
        <p:nvSpPr>
          <p:cNvPr id="11" name="Content Placeholder 2">
            <a:extLst>
              <a:ext uri="{FF2B5EF4-FFF2-40B4-BE49-F238E27FC236}">
                <a16:creationId xmlns:a16="http://schemas.microsoft.com/office/drawing/2014/main" id="{AE576CDA-FA28-42AD-9F60-84FA2A8F4910}"/>
              </a:ext>
            </a:extLst>
          </p:cNvPr>
          <p:cNvSpPr>
            <a:spLocks noGrp="1"/>
          </p:cNvSpPr>
          <p:nvPr>
            <p:ph idx="1"/>
          </p:nvPr>
        </p:nvSpPr>
        <p:spPr>
          <a:xfrm>
            <a:off x="8115300" y="685800"/>
            <a:ext cx="3274280" cy="5508859"/>
          </a:xfrm>
        </p:spPr>
        <p:txBody>
          <a:bodyPr>
            <a:noAutofit/>
          </a:bodyPr>
          <a:lstStyle/>
          <a:p>
            <a:pPr marL="0" indent="0">
              <a:buNone/>
            </a:pPr>
            <a:r>
              <a:rPr lang="en-US" sz="1300" b="1" dirty="0"/>
              <a:t>Identify Variables: </a:t>
            </a:r>
            <a:r>
              <a:rPr lang="en-US" sz="1300" dirty="0"/>
              <a:t>In your response, identify and define the variables that you will use to solve the budget-related problems.</a:t>
            </a:r>
          </a:p>
          <a:p>
            <a:pPr marL="0" indent="0">
              <a:buNone/>
            </a:pPr>
            <a:r>
              <a:rPr lang="en-US" sz="1300" b="1" dirty="0"/>
              <a:t>Problem-Solving:</a:t>
            </a:r>
            <a:r>
              <a:rPr lang="en-US" sz="1300" dirty="0"/>
              <a:t> Use algebraic expressions and equations to calculate the remaining budget after deducting expenses and adding the sponsor's funding.</a:t>
            </a:r>
          </a:p>
          <a:p>
            <a:pPr marL="0" indent="0">
              <a:buNone/>
            </a:pPr>
            <a:r>
              <a:rPr lang="en-US" sz="1300" b="1" dirty="0"/>
              <a:t>Explanation in Plain Language: </a:t>
            </a:r>
            <a:r>
              <a:rPr lang="en-US" sz="1300" dirty="0"/>
              <a:t>After solving the problems, explain your solutions in plain language to ensure that the rest of the committee members understand the financial situation for the event.</a:t>
            </a:r>
          </a:p>
        </p:txBody>
      </p:sp>
      <p:pic>
        <p:nvPicPr>
          <p:cNvPr id="6" name="Content Placeholder 5">
            <a:extLst>
              <a:ext uri="{FF2B5EF4-FFF2-40B4-BE49-F238E27FC236}">
                <a16:creationId xmlns:a16="http://schemas.microsoft.com/office/drawing/2014/main" id="{F3D3D15A-D833-8730-E808-A9FB090ACC0F}"/>
              </a:ext>
            </a:extLst>
          </p:cNvPr>
          <p:cNvPicPr>
            <a:picLocks noGrp="1" noChangeAspect="1"/>
          </p:cNvPicPr>
          <p:nvPr>
            <p:ph sz="half" idx="4294967295"/>
          </p:nvPr>
        </p:nvPicPr>
        <p:blipFill>
          <a:blip r:embed="rId2">
            <a:extLst>
              <a:ext uri="{28A0092B-C50C-407E-A947-70E740481C1C}">
                <a14:useLocalDpi xmlns:a14="http://schemas.microsoft.com/office/drawing/2010/main" val="0"/>
              </a:ext>
            </a:extLst>
          </a:blip>
          <a:srcRect t="1985" b="1985"/>
          <a:stretch/>
        </p:blipFill>
        <p:spPr>
          <a:xfrm>
            <a:off x="20" y="2057400"/>
            <a:ext cx="7312859" cy="4800600"/>
          </a:xfrm>
          <a:noFill/>
        </p:spPr>
      </p:pic>
      <p:sp>
        <p:nvSpPr>
          <p:cNvPr id="17" name="Slide Number Placeholder 5">
            <a:extLst>
              <a:ext uri="{FF2B5EF4-FFF2-40B4-BE49-F238E27FC236}">
                <a16:creationId xmlns:a16="http://schemas.microsoft.com/office/drawing/2014/main" id="{3109FE0B-0AFC-4929-8515-CCE334CA89A5}"/>
              </a:ext>
            </a:extLst>
          </p:cNvPr>
          <p:cNvSpPr>
            <a:spLocks noGrp="1"/>
          </p:cNvSpPr>
          <p:nvPr>
            <p:ph type="sldNum" sz="quarter" idx="12"/>
          </p:nvPr>
        </p:nvSpPr>
        <p:spPr>
          <a:xfrm>
            <a:off x="11228877" y="6319138"/>
            <a:ext cx="710647" cy="365125"/>
          </a:xfrm>
        </p:spPr>
        <p:txBody>
          <a:bodyPr/>
          <a:lstStyle/>
          <a:p>
            <a:pPr>
              <a:spcAft>
                <a:spcPts val="600"/>
              </a:spcAft>
            </a:pPr>
            <a:fld id="{C15563AB-8317-4F4A-8C10-D6F570F02A77}" type="slidenum">
              <a:rPr lang="en-US" smtClean="0"/>
              <a:pPr>
                <a:spcAft>
                  <a:spcPts val="600"/>
                </a:spcAft>
              </a:pPr>
              <a:t>10</a:t>
            </a:fld>
            <a:endParaRPr lang="en-US"/>
          </a:p>
        </p:txBody>
      </p:sp>
    </p:spTree>
    <p:extLst>
      <p:ext uri="{BB962C8B-B14F-4D97-AF65-F5344CB8AC3E}">
        <p14:creationId xmlns:p14="http://schemas.microsoft.com/office/powerpoint/2010/main" val="4530777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06CB4-E0F3-C492-C95D-30624D24FF25}"/>
              </a:ext>
            </a:extLst>
          </p:cNvPr>
          <p:cNvSpPr>
            <a:spLocks noGrp="1"/>
          </p:cNvSpPr>
          <p:nvPr>
            <p:ph type="title"/>
          </p:nvPr>
        </p:nvSpPr>
        <p:spPr>
          <a:xfrm>
            <a:off x="798173" y="403798"/>
            <a:ext cx="5678827" cy="1244765"/>
          </a:xfrm>
        </p:spPr>
        <p:txBody>
          <a:bodyPr>
            <a:normAutofit/>
          </a:bodyPr>
          <a:lstStyle/>
          <a:p>
            <a:r>
              <a:rPr lang="en-US" dirty="0"/>
              <a:t>Assessment Criteria</a:t>
            </a:r>
          </a:p>
        </p:txBody>
      </p:sp>
      <p:sp>
        <p:nvSpPr>
          <p:cNvPr id="11" name="Content Placeholder 2">
            <a:extLst>
              <a:ext uri="{FF2B5EF4-FFF2-40B4-BE49-F238E27FC236}">
                <a16:creationId xmlns:a16="http://schemas.microsoft.com/office/drawing/2014/main" id="{AE576CDA-FA28-42AD-9F60-84FA2A8F4910}"/>
              </a:ext>
            </a:extLst>
          </p:cNvPr>
          <p:cNvSpPr>
            <a:spLocks noGrp="1"/>
          </p:cNvSpPr>
          <p:nvPr>
            <p:ph idx="1"/>
          </p:nvPr>
        </p:nvSpPr>
        <p:spPr>
          <a:xfrm>
            <a:off x="8115300" y="685800"/>
            <a:ext cx="3274280" cy="5508859"/>
          </a:xfrm>
        </p:spPr>
        <p:txBody>
          <a:bodyPr>
            <a:noAutofit/>
          </a:bodyPr>
          <a:lstStyle/>
          <a:p>
            <a:pPr marL="0" indent="0">
              <a:buNone/>
            </a:pPr>
            <a:r>
              <a:rPr lang="en-US" sz="1300" b="1" dirty="0"/>
              <a:t>Application of Vocabulary</a:t>
            </a:r>
            <a:r>
              <a:rPr lang="en-US" sz="1300" dirty="0"/>
              <a:t>: Effective use of at least five relevant mathematical terms or concepts from the vocabulary lessons.</a:t>
            </a:r>
          </a:p>
          <a:p>
            <a:pPr marL="0" indent="0">
              <a:buNone/>
            </a:pPr>
            <a:r>
              <a:rPr lang="en-US" sz="1300" b="1" dirty="0"/>
              <a:t>Problem-Solving Skills:</a:t>
            </a:r>
            <a:r>
              <a:rPr lang="en-US" sz="1300" dirty="0"/>
              <a:t> Accuracy and clarity in solving the mathematical problem.</a:t>
            </a:r>
          </a:p>
          <a:p>
            <a:pPr marL="0" indent="0">
              <a:buNone/>
            </a:pPr>
            <a:r>
              <a:rPr lang="en-US" sz="1300" b="1" dirty="0"/>
              <a:t>Communication:</a:t>
            </a:r>
            <a:r>
              <a:rPr lang="en-US" sz="1300" dirty="0"/>
              <a:t> Clear and concise explanation of the solution in plain language.</a:t>
            </a:r>
          </a:p>
          <a:p>
            <a:pPr marL="0" indent="0">
              <a:buNone/>
            </a:pPr>
            <a:r>
              <a:rPr lang="en-US" sz="1300" b="1" dirty="0"/>
              <a:t>Content Comprehension: </a:t>
            </a:r>
            <a:r>
              <a:rPr lang="en-US" sz="1300" dirty="0"/>
              <a:t>Demonstrated understanding of mathematical concepts in a real-world context.</a:t>
            </a:r>
          </a:p>
          <a:p>
            <a:pPr marL="0" indent="0">
              <a:buNone/>
            </a:pPr>
            <a:r>
              <a:rPr lang="en-US" sz="1300" b="1" dirty="0"/>
              <a:t>Literacy Skills:</a:t>
            </a:r>
            <a:r>
              <a:rPr lang="en-US" sz="1300" dirty="0"/>
              <a:t> Effective use of vocabulary and grammar in the explanation.</a:t>
            </a:r>
          </a:p>
        </p:txBody>
      </p:sp>
      <p:pic>
        <p:nvPicPr>
          <p:cNvPr id="6" name="Content Placeholder 5">
            <a:extLst>
              <a:ext uri="{FF2B5EF4-FFF2-40B4-BE49-F238E27FC236}">
                <a16:creationId xmlns:a16="http://schemas.microsoft.com/office/drawing/2014/main" id="{F3D3D15A-D833-8730-E808-A9FB090ACC0F}"/>
              </a:ext>
            </a:extLst>
          </p:cNvPr>
          <p:cNvPicPr>
            <a:picLocks noGrp="1" noChangeAspect="1"/>
          </p:cNvPicPr>
          <p:nvPr>
            <p:ph sz="half" idx="4294967295"/>
          </p:nvPr>
        </p:nvPicPr>
        <p:blipFill>
          <a:blip r:embed="rId2">
            <a:extLst>
              <a:ext uri="{28A0092B-C50C-407E-A947-70E740481C1C}">
                <a14:useLocalDpi xmlns:a14="http://schemas.microsoft.com/office/drawing/2010/main" val="0"/>
              </a:ext>
            </a:extLst>
          </a:blip>
          <a:srcRect t="1985" b="1985"/>
          <a:stretch/>
        </p:blipFill>
        <p:spPr>
          <a:xfrm>
            <a:off x="20" y="2057400"/>
            <a:ext cx="7312859" cy="4800600"/>
          </a:xfrm>
          <a:noFill/>
        </p:spPr>
      </p:pic>
      <p:sp>
        <p:nvSpPr>
          <p:cNvPr id="17" name="Slide Number Placeholder 5">
            <a:extLst>
              <a:ext uri="{FF2B5EF4-FFF2-40B4-BE49-F238E27FC236}">
                <a16:creationId xmlns:a16="http://schemas.microsoft.com/office/drawing/2014/main" id="{3109FE0B-0AFC-4929-8515-CCE334CA89A5}"/>
              </a:ext>
            </a:extLst>
          </p:cNvPr>
          <p:cNvSpPr>
            <a:spLocks noGrp="1"/>
          </p:cNvSpPr>
          <p:nvPr>
            <p:ph type="sldNum" sz="quarter" idx="12"/>
          </p:nvPr>
        </p:nvSpPr>
        <p:spPr>
          <a:xfrm>
            <a:off x="11228877" y="6319138"/>
            <a:ext cx="710647" cy="365125"/>
          </a:xfrm>
        </p:spPr>
        <p:txBody>
          <a:bodyPr/>
          <a:lstStyle/>
          <a:p>
            <a:pPr>
              <a:spcAft>
                <a:spcPts val="600"/>
              </a:spcAft>
            </a:pPr>
            <a:fld id="{C15563AB-8317-4F4A-8C10-D6F570F02A77}" type="slidenum">
              <a:rPr lang="en-US" smtClean="0"/>
              <a:pPr>
                <a:spcAft>
                  <a:spcPts val="600"/>
                </a:spcAft>
              </a:pPr>
              <a:t>11</a:t>
            </a:fld>
            <a:endParaRPr lang="en-US"/>
          </a:p>
        </p:txBody>
      </p:sp>
    </p:spTree>
    <p:extLst>
      <p:ext uri="{BB962C8B-B14F-4D97-AF65-F5344CB8AC3E}">
        <p14:creationId xmlns:p14="http://schemas.microsoft.com/office/powerpoint/2010/main" val="26449278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70BBA54C-BC32-99C0-6948-C8D646D1D519}"/>
              </a:ext>
            </a:extLst>
          </p:cNvPr>
          <p:cNvSpPr>
            <a:spLocks noGrp="1"/>
          </p:cNvSpPr>
          <p:nvPr>
            <p:ph type="ctrTitle"/>
          </p:nvPr>
        </p:nvSpPr>
        <p:spPr>
          <a:xfrm>
            <a:off x="1219200" y="5125144"/>
            <a:ext cx="9334500" cy="771845"/>
          </a:xfrm>
        </p:spPr>
        <p:txBody>
          <a:bodyPr>
            <a:normAutofit/>
          </a:bodyPr>
          <a:lstStyle/>
          <a:p>
            <a:pPr>
              <a:lnSpc>
                <a:spcPct val="90000"/>
              </a:lnSpc>
            </a:pPr>
            <a:r>
              <a:rPr lang="en-US" sz="2700" dirty="0"/>
              <a:t>Assessing Literacy Levels and Ability Grouping</a:t>
            </a:r>
          </a:p>
        </p:txBody>
      </p:sp>
      <p:sp>
        <p:nvSpPr>
          <p:cNvPr id="17" name="Subtitle 2">
            <a:extLst>
              <a:ext uri="{FF2B5EF4-FFF2-40B4-BE49-F238E27FC236}">
                <a16:creationId xmlns:a16="http://schemas.microsoft.com/office/drawing/2014/main" id="{6D4893E4-C8BF-4FAD-8D6A-80BEA5802514}"/>
              </a:ext>
            </a:extLst>
          </p:cNvPr>
          <p:cNvSpPr>
            <a:spLocks noGrp="1"/>
          </p:cNvSpPr>
          <p:nvPr>
            <p:ph type="subTitle" idx="1"/>
          </p:nvPr>
        </p:nvSpPr>
        <p:spPr>
          <a:xfrm>
            <a:off x="1219200" y="5970269"/>
            <a:ext cx="9334500" cy="563187"/>
          </a:xfrm>
        </p:spPr>
        <p:txBody>
          <a:bodyPr>
            <a:normAutofit/>
          </a:bodyPr>
          <a:lstStyle/>
          <a:p>
            <a:r>
              <a:rPr lang="en-US" sz="1600" b="0" i="0" dirty="0">
                <a:solidFill>
                  <a:srgbClr val="374151"/>
                </a:solidFill>
                <a:effectLst/>
                <a:latin typeface="Söhne"/>
              </a:rPr>
              <a:t>Categorizing Students for Targeted Instruction</a:t>
            </a:r>
            <a:endParaRPr lang="en-US" sz="1600" dirty="0"/>
          </a:p>
        </p:txBody>
      </p:sp>
      <p:pic>
        <p:nvPicPr>
          <p:cNvPr id="13" name="Picture 12">
            <a:extLst>
              <a:ext uri="{FF2B5EF4-FFF2-40B4-BE49-F238E27FC236}">
                <a16:creationId xmlns:a16="http://schemas.microsoft.com/office/drawing/2014/main" id="{D846D013-8DE8-F49A-A551-FD254FB77EEB}"/>
              </a:ext>
            </a:extLst>
          </p:cNvPr>
          <p:cNvPicPr>
            <a:picLocks noChangeAspect="1"/>
          </p:cNvPicPr>
          <p:nvPr/>
        </p:nvPicPr>
        <p:blipFill>
          <a:blip r:embed="rId2">
            <a:extLst>
              <a:ext uri="{28A0092B-C50C-407E-A947-70E740481C1C}">
                <a14:useLocalDpi xmlns:a14="http://schemas.microsoft.com/office/drawing/2010/main" val="0"/>
              </a:ext>
            </a:extLst>
          </a:blip>
          <a:srcRect t="15000" b="15000"/>
          <a:stretch/>
        </p:blipFill>
        <p:spPr>
          <a:xfrm>
            <a:off x="20" y="10"/>
            <a:ext cx="12191980" cy="4800590"/>
          </a:xfrm>
          <a:prstGeom prst="rect">
            <a:avLst/>
          </a:prstGeom>
          <a:noFill/>
        </p:spPr>
      </p:pic>
      <p:sp>
        <p:nvSpPr>
          <p:cNvPr id="19" name="Date Placeholder 3">
            <a:extLst>
              <a:ext uri="{FF2B5EF4-FFF2-40B4-BE49-F238E27FC236}">
                <a16:creationId xmlns:a16="http://schemas.microsoft.com/office/drawing/2014/main" id="{136942C3-91AC-4FA1-824B-F446C8709FDA}"/>
              </a:ext>
            </a:extLst>
          </p:cNvPr>
          <p:cNvSpPr>
            <a:spLocks noGrp="1"/>
          </p:cNvSpPr>
          <p:nvPr>
            <p:ph type="dt" sz="half" idx="10"/>
          </p:nvPr>
        </p:nvSpPr>
        <p:spPr>
          <a:xfrm rot="5400000">
            <a:off x="-1001475" y="1517536"/>
            <a:ext cx="2801123" cy="365125"/>
          </a:xfrm>
        </p:spPr>
        <p:txBody>
          <a:bodyPr/>
          <a:lstStyle/>
          <a:p>
            <a:pPr>
              <a:spcAft>
                <a:spcPts val="600"/>
              </a:spcAft>
            </a:pPr>
            <a:fld id="{FB4A9B4C-7DF1-4A5F-B23B-BBFA693F2DE5}" type="datetime1">
              <a:rPr lang="en-US" smtClean="0">
                <a:solidFill>
                  <a:srgbClr val="FFFFFF"/>
                </a:solidFill>
                <a:effectLst>
                  <a:outerShdw blurRad="38100" dist="38100" dir="2700000" algn="tl">
                    <a:srgbClr val="000000">
                      <a:alpha val="43137"/>
                    </a:srgbClr>
                  </a:outerShdw>
                </a:effectLst>
              </a:rPr>
              <a:pPr>
                <a:spcAft>
                  <a:spcPts val="600"/>
                </a:spcAft>
              </a:pPr>
              <a:t>1/13/2024</a:t>
            </a:fld>
            <a:endParaRPr lang="en-US" dirty="0">
              <a:solidFill>
                <a:srgbClr val="FFFFFF"/>
              </a:solidFill>
              <a:effectLst>
                <a:outerShdw blurRad="38100" dist="38100" dir="2700000" algn="tl">
                  <a:srgbClr val="000000">
                    <a:alpha val="43137"/>
                  </a:srgbClr>
                </a:outerShdw>
              </a:effectLst>
            </a:endParaRPr>
          </a:p>
        </p:txBody>
      </p:sp>
      <p:sp>
        <p:nvSpPr>
          <p:cNvPr id="23" name="Slide Number Placeholder 5">
            <a:extLst>
              <a:ext uri="{FF2B5EF4-FFF2-40B4-BE49-F238E27FC236}">
                <a16:creationId xmlns:a16="http://schemas.microsoft.com/office/drawing/2014/main" id="{08EC9005-5705-4BF3-9E28-A32B3886CE50}"/>
              </a:ext>
            </a:extLst>
          </p:cNvPr>
          <p:cNvSpPr>
            <a:spLocks noGrp="1"/>
          </p:cNvSpPr>
          <p:nvPr>
            <p:ph type="sldNum" sz="quarter" idx="12"/>
          </p:nvPr>
        </p:nvSpPr>
        <p:spPr>
          <a:xfrm>
            <a:off x="11228877" y="6319138"/>
            <a:ext cx="710647" cy="365125"/>
          </a:xfrm>
        </p:spPr>
        <p:txBody>
          <a:bodyPr/>
          <a:lstStyle/>
          <a:p>
            <a:pPr>
              <a:spcAft>
                <a:spcPts val="600"/>
              </a:spcAft>
            </a:pPr>
            <a:fld id="{18F23307-8124-4758-BAB0-3667EABA0B67}" type="slidenum">
              <a:rPr lang="en-US" smtClean="0"/>
              <a:pPr>
                <a:spcAft>
                  <a:spcPts val="600"/>
                </a:spcAft>
              </a:pPr>
              <a:t>12</a:t>
            </a:fld>
            <a:endParaRPr lang="en-US"/>
          </a:p>
        </p:txBody>
      </p:sp>
    </p:spTree>
    <p:extLst>
      <p:ext uri="{BB962C8B-B14F-4D97-AF65-F5344CB8AC3E}">
        <p14:creationId xmlns:p14="http://schemas.microsoft.com/office/powerpoint/2010/main" val="9727763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06CB4-E0F3-C492-C95D-30624D24FF25}"/>
              </a:ext>
            </a:extLst>
          </p:cNvPr>
          <p:cNvSpPr>
            <a:spLocks noGrp="1"/>
          </p:cNvSpPr>
          <p:nvPr>
            <p:ph type="title"/>
          </p:nvPr>
        </p:nvSpPr>
        <p:spPr>
          <a:xfrm>
            <a:off x="798173" y="403798"/>
            <a:ext cx="5678827" cy="1244765"/>
          </a:xfrm>
        </p:spPr>
        <p:txBody>
          <a:bodyPr>
            <a:normAutofit/>
          </a:bodyPr>
          <a:lstStyle/>
          <a:p>
            <a:r>
              <a:rPr lang="en-US" dirty="0"/>
              <a:t>Group 1: Proficient Writers</a:t>
            </a:r>
          </a:p>
        </p:txBody>
      </p:sp>
      <p:sp>
        <p:nvSpPr>
          <p:cNvPr id="11" name="Content Placeholder 2">
            <a:extLst>
              <a:ext uri="{FF2B5EF4-FFF2-40B4-BE49-F238E27FC236}">
                <a16:creationId xmlns:a16="http://schemas.microsoft.com/office/drawing/2014/main" id="{AE576CDA-FA28-42AD-9F60-84FA2A8F4910}"/>
              </a:ext>
            </a:extLst>
          </p:cNvPr>
          <p:cNvSpPr>
            <a:spLocks noGrp="1"/>
          </p:cNvSpPr>
          <p:nvPr>
            <p:ph idx="1"/>
          </p:nvPr>
        </p:nvSpPr>
        <p:spPr>
          <a:xfrm>
            <a:off x="8115300" y="685800"/>
            <a:ext cx="3274280" cy="5508859"/>
          </a:xfrm>
        </p:spPr>
        <p:txBody>
          <a:bodyPr>
            <a:noAutofit/>
          </a:bodyPr>
          <a:lstStyle/>
          <a:p>
            <a:pPr marL="0" indent="0">
              <a:buNone/>
            </a:pPr>
            <a:r>
              <a:rPr lang="en-US" sz="1200" b="1" dirty="0"/>
              <a:t>Strengths:</a:t>
            </a:r>
          </a:p>
          <a:p>
            <a:pPr marL="0" indent="0">
              <a:buNone/>
            </a:pPr>
            <a:r>
              <a:rPr lang="en-US" sz="1200" b="1" dirty="0"/>
              <a:t>Accurate Application of Vocabulary: </a:t>
            </a:r>
            <a:r>
              <a:rPr lang="en-US" sz="1200" dirty="0"/>
              <a:t>Proficient writers effectively incorporate mathematical vocabulary into their responses.</a:t>
            </a:r>
          </a:p>
          <a:p>
            <a:pPr marL="0" indent="0">
              <a:buNone/>
            </a:pPr>
            <a:r>
              <a:rPr lang="en-US" sz="1200" b="1" dirty="0"/>
              <a:t>Clear and Coherent Explanations:</a:t>
            </a:r>
            <a:r>
              <a:rPr lang="en-US" sz="1200" dirty="0"/>
              <a:t> They provide clear and coherent explanations in plain language, ensuring that their solutions are easily understandable.</a:t>
            </a:r>
          </a:p>
          <a:p>
            <a:pPr marL="0" indent="0">
              <a:buNone/>
            </a:pPr>
            <a:r>
              <a:rPr lang="en-US" sz="1200" b="1" dirty="0"/>
              <a:t>Accurate Problem Solving: </a:t>
            </a:r>
            <a:r>
              <a:rPr lang="en-US" sz="1200" dirty="0"/>
              <a:t>They demonstrate accuracy in solving mathematical problems using algebraic expressions and equations.</a:t>
            </a:r>
          </a:p>
          <a:p>
            <a:pPr marL="0" indent="0">
              <a:buNone/>
            </a:pPr>
            <a:endParaRPr lang="en-US" sz="1200" dirty="0"/>
          </a:p>
          <a:p>
            <a:pPr marL="0" indent="0">
              <a:buNone/>
            </a:pPr>
            <a:r>
              <a:rPr lang="en-US" sz="1200" b="1" dirty="0"/>
              <a:t>Areas for Improvement:</a:t>
            </a:r>
          </a:p>
          <a:p>
            <a:pPr marL="0" indent="0">
              <a:buNone/>
            </a:pPr>
            <a:r>
              <a:rPr lang="en-US" sz="1200" b="1" dirty="0"/>
              <a:t>Complexity of Problem Solving: </a:t>
            </a:r>
            <a:r>
              <a:rPr lang="en-US" sz="1200" dirty="0"/>
              <a:t>Encourage these students to tackle more complex mathematical scenarios that require advanced algebraic concepts.</a:t>
            </a:r>
          </a:p>
          <a:p>
            <a:pPr marL="0" indent="0">
              <a:buNone/>
            </a:pPr>
            <a:r>
              <a:rPr lang="en-US" sz="1200" b="1" dirty="0"/>
              <a:t>Vocabulary Depth: </a:t>
            </a:r>
            <a:r>
              <a:rPr lang="en-US" sz="1200" dirty="0"/>
              <a:t>Expand their mathematical vocabulary by introducing advanced terms and concepts.</a:t>
            </a:r>
          </a:p>
        </p:txBody>
      </p:sp>
      <p:pic>
        <p:nvPicPr>
          <p:cNvPr id="6" name="Content Placeholder 5">
            <a:extLst>
              <a:ext uri="{FF2B5EF4-FFF2-40B4-BE49-F238E27FC236}">
                <a16:creationId xmlns:a16="http://schemas.microsoft.com/office/drawing/2014/main" id="{F3D3D15A-D833-8730-E808-A9FB090ACC0F}"/>
              </a:ext>
            </a:extLst>
          </p:cNvPr>
          <p:cNvPicPr>
            <a:picLocks noGrp="1" noChangeAspect="1"/>
          </p:cNvPicPr>
          <p:nvPr>
            <p:ph sz="half" idx="4294967295"/>
          </p:nvPr>
        </p:nvPicPr>
        <p:blipFill>
          <a:blip r:embed="rId2">
            <a:extLst>
              <a:ext uri="{28A0092B-C50C-407E-A947-70E740481C1C}">
                <a14:useLocalDpi xmlns:a14="http://schemas.microsoft.com/office/drawing/2010/main" val="0"/>
              </a:ext>
            </a:extLst>
          </a:blip>
          <a:srcRect t="1985" b="1985"/>
          <a:stretch/>
        </p:blipFill>
        <p:spPr>
          <a:xfrm>
            <a:off x="20" y="2057400"/>
            <a:ext cx="7312859" cy="4800600"/>
          </a:xfrm>
          <a:noFill/>
        </p:spPr>
      </p:pic>
      <p:sp>
        <p:nvSpPr>
          <p:cNvPr id="17" name="Slide Number Placeholder 5">
            <a:extLst>
              <a:ext uri="{FF2B5EF4-FFF2-40B4-BE49-F238E27FC236}">
                <a16:creationId xmlns:a16="http://schemas.microsoft.com/office/drawing/2014/main" id="{3109FE0B-0AFC-4929-8515-CCE334CA89A5}"/>
              </a:ext>
            </a:extLst>
          </p:cNvPr>
          <p:cNvSpPr>
            <a:spLocks noGrp="1"/>
          </p:cNvSpPr>
          <p:nvPr>
            <p:ph type="sldNum" sz="quarter" idx="12"/>
          </p:nvPr>
        </p:nvSpPr>
        <p:spPr>
          <a:xfrm>
            <a:off x="11228877" y="6319138"/>
            <a:ext cx="710647" cy="365125"/>
          </a:xfrm>
        </p:spPr>
        <p:txBody>
          <a:bodyPr/>
          <a:lstStyle/>
          <a:p>
            <a:pPr>
              <a:spcAft>
                <a:spcPts val="600"/>
              </a:spcAft>
            </a:pPr>
            <a:fld id="{C15563AB-8317-4F4A-8C10-D6F570F02A77}" type="slidenum">
              <a:rPr lang="en-US" smtClean="0"/>
              <a:pPr>
                <a:spcAft>
                  <a:spcPts val="600"/>
                </a:spcAft>
              </a:pPr>
              <a:t>13</a:t>
            </a:fld>
            <a:endParaRPr lang="en-US"/>
          </a:p>
        </p:txBody>
      </p:sp>
    </p:spTree>
    <p:extLst>
      <p:ext uri="{BB962C8B-B14F-4D97-AF65-F5344CB8AC3E}">
        <p14:creationId xmlns:p14="http://schemas.microsoft.com/office/powerpoint/2010/main" val="39669289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06CB4-E0F3-C492-C95D-30624D24FF25}"/>
              </a:ext>
            </a:extLst>
          </p:cNvPr>
          <p:cNvSpPr>
            <a:spLocks noGrp="1"/>
          </p:cNvSpPr>
          <p:nvPr>
            <p:ph type="title"/>
          </p:nvPr>
        </p:nvSpPr>
        <p:spPr>
          <a:xfrm>
            <a:off x="798173" y="403798"/>
            <a:ext cx="5995917" cy="1244765"/>
          </a:xfrm>
        </p:spPr>
        <p:txBody>
          <a:bodyPr>
            <a:normAutofit/>
          </a:bodyPr>
          <a:lstStyle/>
          <a:p>
            <a:r>
              <a:rPr lang="en-US" dirty="0"/>
              <a:t>Group 2: Developing Writers</a:t>
            </a:r>
          </a:p>
        </p:txBody>
      </p:sp>
      <p:sp>
        <p:nvSpPr>
          <p:cNvPr id="11" name="Content Placeholder 2">
            <a:extLst>
              <a:ext uri="{FF2B5EF4-FFF2-40B4-BE49-F238E27FC236}">
                <a16:creationId xmlns:a16="http://schemas.microsoft.com/office/drawing/2014/main" id="{AE576CDA-FA28-42AD-9F60-84FA2A8F4910}"/>
              </a:ext>
            </a:extLst>
          </p:cNvPr>
          <p:cNvSpPr>
            <a:spLocks noGrp="1"/>
          </p:cNvSpPr>
          <p:nvPr>
            <p:ph idx="1"/>
          </p:nvPr>
        </p:nvSpPr>
        <p:spPr>
          <a:xfrm>
            <a:off x="8115300" y="685800"/>
            <a:ext cx="3274280" cy="5508859"/>
          </a:xfrm>
        </p:spPr>
        <p:txBody>
          <a:bodyPr>
            <a:noAutofit/>
          </a:bodyPr>
          <a:lstStyle/>
          <a:p>
            <a:pPr marL="0" indent="0">
              <a:buNone/>
            </a:pPr>
            <a:r>
              <a:rPr lang="en-US" sz="1300" b="1" dirty="0"/>
              <a:t>Strengths:</a:t>
            </a:r>
          </a:p>
          <a:p>
            <a:pPr marL="0" indent="0">
              <a:buNone/>
            </a:pPr>
            <a:r>
              <a:rPr lang="en-US" sz="1300" b="1" dirty="0"/>
              <a:t>Basic Vocabulary Application: </a:t>
            </a:r>
            <a:r>
              <a:rPr lang="en-US" sz="1300" dirty="0"/>
              <a:t>Developing writers show an understanding of fundamental mathematical vocabulary and can apply it to some extent.</a:t>
            </a:r>
          </a:p>
          <a:p>
            <a:pPr marL="0" indent="0">
              <a:buNone/>
            </a:pPr>
            <a:r>
              <a:rPr lang="en-US" sz="1300" b="1" dirty="0"/>
              <a:t>Partial Clarity: </a:t>
            </a:r>
            <a:r>
              <a:rPr lang="en-US" sz="1300" dirty="0"/>
              <a:t>They attempt to explain solutions in plain language, but there may be some areas of confusion.</a:t>
            </a:r>
          </a:p>
          <a:p>
            <a:pPr marL="0" indent="0">
              <a:buNone/>
            </a:pPr>
            <a:endParaRPr lang="en-US" sz="1300" dirty="0"/>
          </a:p>
          <a:p>
            <a:pPr marL="0" indent="0">
              <a:buNone/>
            </a:pPr>
            <a:r>
              <a:rPr lang="en-US" sz="1300" b="1" dirty="0"/>
              <a:t>Areas for Improvement:</a:t>
            </a:r>
          </a:p>
          <a:p>
            <a:pPr marL="0" indent="0">
              <a:buNone/>
            </a:pPr>
            <a:r>
              <a:rPr lang="en-US" sz="1300" b="1" dirty="0"/>
              <a:t>Vocabulary Expansion: </a:t>
            </a:r>
            <a:r>
              <a:rPr lang="en-US" sz="1300" dirty="0"/>
              <a:t>Focus on building their mathematical vocabulary further to include more terms and concepts.</a:t>
            </a:r>
          </a:p>
          <a:p>
            <a:pPr marL="0" indent="0">
              <a:buNone/>
            </a:pPr>
            <a:r>
              <a:rPr lang="en-US" sz="1300" b="1" dirty="0"/>
              <a:t>Clarity and Coherence: </a:t>
            </a:r>
            <a:r>
              <a:rPr lang="en-US" sz="1300" dirty="0"/>
              <a:t>Provide guidance on improving the clarity and coherence of explanations.</a:t>
            </a:r>
          </a:p>
        </p:txBody>
      </p:sp>
      <p:pic>
        <p:nvPicPr>
          <p:cNvPr id="6" name="Content Placeholder 5">
            <a:extLst>
              <a:ext uri="{FF2B5EF4-FFF2-40B4-BE49-F238E27FC236}">
                <a16:creationId xmlns:a16="http://schemas.microsoft.com/office/drawing/2014/main" id="{F3D3D15A-D833-8730-E808-A9FB090ACC0F}"/>
              </a:ext>
            </a:extLst>
          </p:cNvPr>
          <p:cNvPicPr>
            <a:picLocks noGrp="1" noChangeAspect="1"/>
          </p:cNvPicPr>
          <p:nvPr>
            <p:ph sz="half" idx="4294967295"/>
          </p:nvPr>
        </p:nvPicPr>
        <p:blipFill>
          <a:blip r:embed="rId2">
            <a:extLst>
              <a:ext uri="{28A0092B-C50C-407E-A947-70E740481C1C}">
                <a14:useLocalDpi xmlns:a14="http://schemas.microsoft.com/office/drawing/2010/main" val="0"/>
              </a:ext>
            </a:extLst>
          </a:blip>
          <a:srcRect t="1985" b="1985"/>
          <a:stretch/>
        </p:blipFill>
        <p:spPr>
          <a:xfrm>
            <a:off x="20" y="2057400"/>
            <a:ext cx="7312859" cy="4800600"/>
          </a:xfrm>
          <a:noFill/>
        </p:spPr>
      </p:pic>
      <p:sp>
        <p:nvSpPr>
          <p:cNvPr id="17" name="Slide Number Placeholder 5">
            <a:extLst>
              <a:ext uri="{FF2B5EF4-FFF2-40B4-BE49-F238E27FC236}">
                <a16:creationId xmlns:a16="http://schemas.microsoft.com/office/drawing/2014/main" id="{3109FE0B-0AFC-4929-8515-CCE334CA89A5}"/>
              </a:ext>
            </a:extLst>
          </p:cNvPr>
          <p:cNvSpPr>
            <a:spLocks noGrp="1"/>
          </p:cNvSpPr>
          <p:nvPr>
            <p:ph type="sldNum" sz="quarter" idx="12"/>
          </p:nvPr>
        </p:nvSpPr>
        <p:spPr>
          <a:xfrm>
            <a:off x="11228877" y="6319138"/>
            <a:ext cx="710647" cy="365125"/>
          </a:xfrm>
        </p:spPr>
        <p:txBody>
          <a:bodyPr/>
          <a:lstStyle/>
          <a:p>
            <a:pPr>
              <a:spcAft>
                <a:spcPts val="600"/>
              </a:spcAft>
            </a:pPr>
            <a:fld id="{C15563AB-8317-4F4A-8C10-D6F570F02A77}" type="slidenum">
              <a:rPr lang="en-US" smtClean="0"/>
              <a:pPr>
                <a:spcAft>
                  <a:spcPts val="600"/>
                </a:spcAft>
              </a:pPr>
              <a:t>14</a:t>
            </a:fld>
            <a:endParaRPr lang="en-US"/>
          </a:p>
        </p:txBody>
      </p:sp>
    </p:spTree>
    <p:extLst>
      <p:ext uri="{BB962C8B-B14F-4D97-AF65-F5344CB8AC3E}">
        <p14:creationId xmlns:p14="http://schemas.microsoft.com/office/powerpoint/2010/main" val="9371728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06CB4-E0F3-C492-C95D-30624D24FF25}"/>
              </a:ext>
            </a:extLst>
          </p:cNvPr>
          <p:cNvSpPr>
            <a:spLocks noGrp="1"/>
          </p:cNvSpPr>
          <p:nvPr>
            <p:ph type="title"/>
          </p:nvPr>
        </p:nvSpPr>
        <p:spPr>
          <a:xfrm>
            <a:off x="798173" y="403798"/>
            <a:ext cx="5995917" cy="1244765"/>
          </a:xfrm>
        </p:spPr>
        <p:txBody>
          <a:bodyPr>
            <a:normAutofit/>
          </a:bodyPr>
          <a:lstStyle/>
          <a:p>
            <a:r>
              <a:rPr lang="en-US" dirty="0"/>
              <a:t>Group 3: Novice Writers</a:t>
            </a:r>
          </a:p>
        </p:txBody>
      </p:sp>
      <p:sp>
        <p:nvSpPr>
          <p:cNvPr id="11" name="Content Placeholder 2">
            <a:extLst>
              <a:ext uri="{FF2B5EF4-FFF2-40B4-BE49-F238E27FC236}">
                <a16:creationId xmlns:a16="http://schemas.microsoft.com/office/drawing/2014/main" id="{AE576CDA-FA28-42AD-9F60-84FA2A8F4910}"/>
              </a:ext>
            </a:extLst>
          </p:cNvPr>
          <p:cNvSpPr>
            <a:spLocks noGrp="1"/>
          </p:cNvSpPr>
          <p:nvPr>
            <p:ph idx="1"/>
          </p:nvPr>
        </p:nvSpPr>
        <p:spPr>
          <a:xfrm>
            <a:off x="8115300" y="685800"/>
            <a:ext cx="3274280" cy="5508859"/>
          </a:xfrm>
        </p:spPr>
        <p:txBody>
          <a:bodyPr>
            <a:noAutofit/>
          </a:bodyPr>
          <a:lstStyle/>
          <a:p>
            <a:pPr marL="0" indent="0">
              <a:buNone/>
            </a:pPr>
            <a:r>
              <a:rPr lang="en-US" sz="1300" b="1" dirty="0"/>
              <a:t>Strengths:</a:t>
            </a:r>
          </a:p>
          <a:p>
            <a:pPr marL="0" indent="0">
              <a:buNone/>
            </a:pPr>
            <a:r>
              <a:rPr lang="en-US" sz="1300" b="1" dirty="0"/>
              <a:t>Effort and Engagement: </a:t>
            </a:r>
            <a:r>
              <a:rPr lang="en-US" sz="1300" dirty="0"/>
              <a:t>Novice writers show effort and engagement in attempting to apply mathematical vocabulary.</a:t>
            </a:r>
          </a:p>
          <a:p>
            <a:pPr marL="0" indent="0">
              <a:buNone/>
            </a:pPr>
            <a:r>
              <a:rPr lang="en-US" sz="1300" b="1" dirty="0"/>
              <a:t>Basic Problem Solving: </a:t>
            </a:r>
            <a:r>
              <a:rPr lang="en-US" sz="1300" dirty="0"/>
              <a:t>They make an effort to solve mathematical problems but may have accuracy issues.</a:t>
            </a:r>
          </a:p>
          <a:p>
            <a:pPr marL="0" indent="0">
              <a:buNone/>
            </a:pPr>
            <a:endParaRPr lang="en-US" sz="1300" dirty="0"/>
          </a:p>
          <a:p>
            <a:pPr marL="0" indent="0">
              <a:buNone/>
            </a:pPr>
            <a:r>
              <a:rPr lang="en-US" sz="1300" b="1" dirty="0"/>
              <a:t>Areas for Improvement:</a:t>
            </a:r>
          </a:p>
          <a:p>
            <a:pPr marL="0" indent="0">
              <a:buNone/>
            </a:pPr>
            <a:r>
              <a:rPr lang="en-US" sz="1300" b="1" dirty="0"/>
              <a:t>Fundamental Vocabulary Mastery: </a:t>
            </a:r>
            <a:r>
              <a:rPr lang="en-US" sz="1300" dirty="0"/>
              <a:t>Continue to work on fundamental mathematical vocabulary.</a:t>
            </a:r>
          </a:p>
          <a:p>
            <a:pPr marL="0" indent="0">
              <a:buNone/>
            </a:pPr>
            <a:r>
              <a:rPr lang="en-US" sz="1300" b="1" dirty="0"/>
              <a:t>Problem-Solving Skills: </a:t>
            </a:r>
            <a:r>
              <a:rPr lang="en-US" sz="1300" dirty="0"/>
              <a:t>Provide additional support to enhance their problem-solving accuracy.</a:t>
            </a:r>
          </a:p>
          <a:p>
            <a:pPr marL="0" indent="0">
              <a:buNone/>
            </a:pPr>
            <a:r>
              <a:rPr lang="en-US" sz="1300" b="1" dirty="0"/>
              <a:t>Clarity in Explanations: </a:t>
            </a:r>
            <a:r>
              <a:rPr lang="en-US" sz="1300" dirty="0"/>
              <a:t>Focus on improving the clarity of explanations, even if basic.</a:t>
            </a:r>
          </a:p>
        </p:txBody>
      </p:sp>
      <p:pic>
        <p:nvPicPr>
          <p:cNvPr id="6" name="Content Placeholder 5">
            <a:extLst>
              <a:ext uri="{FF2B5EF4-FFF2-40B4-BE49-F238E27FC236}">
                <a16:creationId xmlns:a16="http://schemas.microsoft.com/office/drawing/2014/main" id="{F3D3D15A-D833-8730-E808-A9FB090ACC0F}"/>
              </a:ext>
            </a:extLst>
          </p:cNvPr>
          <p:cNvPicPr>
            <a:picLocks noGrp="1" noChangeAspect="1"/>
          </p:cNvPicPr>
          <p:nvPr>
            <p:ph sz="half" idx="4294967295"/>
          </p:nvPr>
        </p:nvPicPr>
        <p:blipFill>
          <a:blip r:embed="rId2">
            <a:extLst>
              <a:ext uri="{28A0092B-C50C-407E-A947-70E740481C1C}">
                <a14:useLocalDpi xmlns:a14="http://schemas.microsoft.com/office/drawing/2010/main" val="0"/>
              </a:ext>
            </a:extLst>
          </a:blip>
          <a:srcRect t="1985" b="1985"/>
          <a:stretch/>
        </p:blipFill>
        <p:spPr>
          <a:xfrm>
            <a:off x="20" y="2057400"/>
            <a:ext cx="7312859" cy="4800600"/>
          </a:xfrm>
          <a:noFill/>
        </p:spPr>
      </p:pic>
      <p:sp>
        <p:nvSpPr>
          <p:cNvPr id="17" name="Slide Number Placeholder 5">
            <a:extLst>
              <a:ext uri="{FF2B5EF4-FFF2-40B4-BE49-F238E27FC236}">
                <a16:creationId xmlns:a16="http://schemas.microsoft.com/office/drawing/2014/main" id="{3109FE0B-0AFC-4929-8515-CCE334CA89A5}"/>
              </a:ext>
            </a:extLst>
          </p:cNvPr>
          <p:cNvSpPr>
            <a:spLocks noGrp="1"/>
          </p:cNvSpPr>
          <p:nvPr>
            <p:ph type="sldNum" sz="quarter" idx="12"/>
          </p:nvPr>
        </p:nvSpPr>
        <p:spPr>
          <a:xfrm>
            <a:off x="11228877" y="6319138"/>
            <a:ext cx="710647" cy="365125"/>
          </a:xfrm>
        </p:spPr>
        <p:txBody>
          <a:bodyPr/>
          <a:lstStyle/>
          <a:p>
            <a:pPr>
              <a:spcAft>
                <a:spcPts val="600"/>
              </a:spcAft>
            </a:pPr>
            <a:fld id="{C15563AB-8317-4F4A-8C10-D6F570F02A77}" type="slidenum">
              <a:rPr lang="en-US" smtClean="0"/>
              <a:pPr>
                <a:spcAft>
                  <a:spcPts val="600"/>
                </a:spcAft>
              </a:pPr>
              <a:t>15</a:t>
            </a:fld>
            <a:endParaRPr lang="en-US"/>
          </a:p>
        </p:txBody>
      </p:sp>
    </p:spTree>
    <p:extLst>
      <p:ext uri="{BB962C8B-B14F-4D97-AF65-F5344CB8AC3E}">
        <p14:creationId xmlns:p14="http://schemas.microsoft.com/office/powerpoint/2010/main" val="3856055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382AC-6339-7623-7E71-78A5E3E32F13}"/>
              </a:ext>
            </a:extLst>
          </p:cNvPr>
          <p:cNvSpPr>
            <a:spLocks noGrp="1"/>
          </p:cNvSpPr>
          <p:nvPr>
            <p:ph type="title"/>
          </p:nvPr>
        </p:nvSpPr>
        <p:spPr/>
        <p:txBody>
          <a:bodyPr/>
          <a:lstStyle/>
          <a:p>
            <a:r>
              <a:rPr lang="en-US" dirty="0"/>
              <a:t>Assessment Rubric</a:t>
            </a:r>
          </a:p>
        </p:txBody>
      </p:sp>
      <p:graphicFrame>
        <p:nvGraphicFramePr>
          <p:cNvPr id="4" name="Content Placeholder 3">
            <a:extLst>
              <a:ext uri="{FF2B5EF4-FFF2-40B4-BE49-F238E27FC236}">
                <a16:creationId xmlns:a16="http://schemas.microsoft.com/office/drawing/2014/main" id="{09FF2803-EB2A-9451-E82A-BE30F879D815}"/>
              </a:ext>
            </a:extLst>
          </p:cNvPr>
          <p:cNvGraphicFramePr>
            <a:graphicFrameLocks noGrp="1"/>
          </p:cNvGraphicFramePr>
          <p:nvPr>
            <p:ph idx="1"/>
            <p:extLst>
              <p:ext uri="{D42A27DB-BD31-4B8C-83A1-F6EECF244321}">
                <p14:modId xmlns:p14="http://schemas.microsoft.com/office/powerpoint/2010/main" val="173505689"/>
              </p:ext>
            </p:extLst>
          </p:nvPr>
        </p:nvGraphicFramePr>
        <p:xfrm>
          <a:off x="1643974" y="2057400"/>
          <a:ext cx="8909726" cy="3266440"/>
        </p:xfrm>
        <a:graphic>
          <a:graphicData uri="http://schemas.openxmlformats.org/drawingml/2006/table">
            <a:tbl>
              <a:tblPr firstRow="1" bandRow="1">
                <a:tableStyleId>{5C22544A-7EE6-4342-B048-85BDC9FD1C3A}</a:tableStyleId>
              </a:tblPr>
              <a:tblGrid>
                <a:gridCol w="2223176">
                  <a:extLst>
                    <a:ext uri="{9D8B030D-6E8A-4147-A177-3AD203B41FA5}">
                      <a16:colId xmlns:a16="http://schemas.microsoft.com/office/drawing/2014/main" val="4046486528"/>
                    </a:ext>
                  </a:extLst>
                </a:gridCol>
                <a:gridCol w="2228850">
                  <a:extLst>
                    <a:ext uri="{9D8B030D-6E8A-4147-A177-3AD203B41FA5}">
                      <a16:colId xmlns:a16="http://schemas.microsoft.com/office/drawing/2014/main" val="3555717823"/>
                    </a:ext>
                  </a:extLst>
                </a:gridCol>
                <a:gridCol w="2228850">
                  <a:extLst>
                    <a:ext uri="{9D8B030D-6E8A-4147-A177-3AD203B41FA5}">
                      <a16:colId xmlns:a16="http://schemas.microsoft.com/office/drawing/2014/main" val="3462243858"/>
                    </a:ext>
                  </a:extLst>
                </a:gridCol>
                <a:gridCol w="2228850">
                  <a:extLst>
                    <a:ext uri="{9D8B030D-6E8A-4147-A177-3AD203B41FA5}">
                      <a16:colId xmlns:a16="http://schemas.microsoft.com/office/drawing/2014/main" val="3938886307"/>
                    </a:ext>
                  </a:extLst>
                </a:gridCol>
              </a:tblGrid>
              <a:tr h="370840">
                <a:tc>
                  <a:txBody>
                    <a:bodyPr/>
                    <a:lstStyle/>
                    <a:p>
                      <a:endParaRPr lang="en-US"/>
                    </a:p>
                  </a:txBody>
                  <a:tcPr/>
                </a:tc>
                <a:tc>
                  <a:txBody>
                    <a:bodyPr/>
                    <a:lstStyle/>
                    <a:p>
                      <a:pPr algn="ctr"/>
                      <a:r>
                        <a:rPr lang="en-US" dirty="0"/>
                        <a:t>Developed</a:t>
                      </a:r>
                    </a:p>
                  </a:txBody>
                  <a:tcPr/>
                </a:tc>
                <a:tc>
                  <a:txBody>
                    <a:bodyPr/>
                    <a:lstStyle/>
                    <a:p>
                      <a:pPr algn="ctr"/>
                      <a:r>
                        <a:rPr lang="en-US" dirty="0"/>
                        <a:t>Emerging</a:t>
                      </a:r>
                    </a:p>
                  </a:txBody>
                  <a:tcPr/>
                </a:tc>
                <a:tc>
                  <a:txBody>
                    <a:bodyPr/>
                    <a:lstStyle/>
                    <a:p>
                      <a:pPr algn="ctr"/>
                      <a:r>
                        <a:rPr lang="en-US" dirty="0"/>
                        <a:t>Initial</a:t>
                      </a:r>
                    </a:p>
                  </a:txBody>
                  <a:tcPr/>
                </a:tc>
                <a:extLst>
                  <a:ext uri="{0D108BD9-81ED-4DB2-BD59-A6C34878D82A}">
                    <a16:rowId xmlns:a16="http://schemas.microsoft.com/office/drawing/2014/main" val="58407415"/>
                  </a:ext>
                </a:extLst>
              </a:tr>
              <a:tr h="460767">
                <a:tc>
                  <a:txBody>
                    <a:bodyPr/>
                    <a:lstStyle/>
                    <a:p>
                      <a:pPr algn="ctr"/>
                      <a:endParaRPr lang="en-US" sz="1200" dirty="0"/>
                    </a:p>
                    <a:p>
                      <a:pPr algn="ctr"/>
                      <a:r>
                        <a:rPr lang="en-US" sz="1600" b="1" dirty="0"/>
                        <a:t>Content</a:t>
                      </a:r>
                      <a:br>
                        <a:rPr lang="en-US" sz="1600" b="1" dirty="0"/>
                      </a:br>
                      <a:r>
                        <a:rPr lang="en-US" sz="1600" dirty="0"/>
                        <a:t>(5 points)</a:t>
                      </a:r>
                    </a:p>
                    <a:p>
                      <a:pPr algn="ctr"/>
                      <a:endParaRPr lang="en-US" sz="1200" dirty="0"/>
                    </a:p>
                  </a:txBody>
                  <a:tcPr/>
                </a:tc>
                <a:tc>
                  <a:txBody>
                    <a:bodyPr/>
                    <a:lstStyle/>
                    <a:p>
                      <a:pPr algn="ctr"/>
                      <a:r>
                        <a:rPr lang="en-US" sz="1200" b="1" dirty="0"/>
                        <a:t>6-10 points</a:t>
                      </a:r>
                      <a:br>
                        <a:rPr lang="en-US" sz="1200" dirty="0"/>
                      </a:br>
                      <a:r>
                        <a:rPr lang="en-US" sz="1200" dirty="0"/>
                        <a:t>Proficient understanding and accurate application of mathematical vocabulary.</a:t>
                      </a:r>
                    </a:p>
                  </a:txBody>
                  <a:tcPr/>
                </a:tc>
                <a:tc>
                  <a:txBody>
                    <a:bodyPr/>
                    <a:lstStyle/>
                    <a:p>
                      <a:pPr algn="ctr"/>
                      <a:r>
                        <a:rPr lang="en-US" sz="1200" b="1" dirty="0"/>
                        <a:t>3-5 points</a:t>
                      </a:r>
                    </a:p>
                    <a:p>
                      <a:pPr algn="ctr"/>
                      <a:r>
                        <a:rPr lang="en-US" sz="1200" dirty="0"/>
                        <a:t>Partial understanding with some accuracy in applying vocabulary.</a:t>
                      </a:r>
                    </a:p>
                  </a:txBody>
                  <a:tcPr/>
                </a:tc>
                <a:tc>
                  <a:txBody>
                    <a:bodyPr/>
                    <a:lstStyle/>
                    <a:p>
                      <a:pPr algn="ctr"/>
                      <a:r>
                        <a:rPr lang="en-US" sz="1200" b="1" dirty="0"/>
                        <a:t>0-2 points</a:t>
                      </a:r>
                    </a:p>
                    <a:p>
                      <a:pPr algn="ctr"/>
                      <a:r>
                        <a:rPr lang="en-US" sz="1200" dirty="0"/>
                        <a:t>Limited understanding of mathematical concepts and vocabulary.</a:t>
                      </a:r>
                    </a:p>
                  </a:txBody>
                  <a:tcPr/>
                </a:tc>
                <a:extLst>
                  <a:ext uri="{0D108BD9-81ED-4DB2-BD59-A6C34878D82A}">
                    <a16:rowId xmlns:a16="http://schemas.microsoft.com/office/drawing/2014/main" val="3802237529"/>
                  </a:ext>
                </a:extLst>
              </a:tr>
              <a:tr h="398510">
                <a:tc>
                  <a:txBody>
                    <a:bodyPr/>
                    <a:lstStyle/>
                    <a:p>
                      <a:endParaRPr lang="en-US" sz="1200" dirty="0"/>
                    </a:p>
                    <a:p>
                      <a:pPr algn="ctr"/>
                      <a:r>
                        <a:rPr lang="en-US" sz="1600" b="1" dirty="0"/>
                        <a:t>Problem-Solving</a:t>
                      </a:r>
                      <a:br>
                        <a:rPr lang="en-US" sz="1600" dirty="0"/>
                      </a:br>
                      <a:r>
                        <a:rPr lang="en-US" sz="1600" dirty="0"/>
                        <a:t>(3 points)</a:t>
                      </a:r>
                    </a:p>
                  </a:txBody>
                  <a:tcPr/>
                </a:tc>
                <a:tc>
                  <a:txBody>
                    <a:bodyPr/>
                    <a:lstStyle/>
                    <a:p>
                      <a:pPr algn="ctr"/>
                      <a:r>
                        <a:rPr lang="en-US" sz="1200" b="1" dirty="0"/>
                        <a:t>3 points</a:t>
                      </a:r>
                      <a:br>
                        <a:rPr lang="en-US" sz="1200" dirty="0"/>
                      </a:br>
                      <a:r>
                        <a:rPr lang="en-US" sz="1200" dirty="0"/>
                        <a:t>Accurate problem-solving using algebraic expressions and equations.</a:t>
                      </a:r>
                    </a:p>
                    <a:p>
                      <a:pPr algn="ctr"/>
                      <a:endParaRPr lang="en-US" sz="1200" dirty="0"/>
                    </a:p>
                  </a:txBody>
                  <a:tcPr/>
                </a:tc>
                <a:tc>
                  <a:txBody>
                    <a:bodyPr/>
                    <a:lstStyle/>
                    <a:p>
                      <a:pPr algn="ctr"/>
                      <a:r>
                        <a:rPr lang="en-US" sz="1200" b="1" dirty="0"/>
                        <a:t>2 points</a:t>
                      </a:r>
                    </a:p>
                    <a:p>
                      <a:pPr algn="ctr"/>
                      <a:r>
                        <a:rPr lang="en-US" sz="1200" dirty="0"/>
                        <a:t>Partially accurate problem-solving.</a:t>
                      </a:r>
                    </a:p>
                  </a:txBody>
                  <a:tcPr/>
                </a:tc>
                <a:tc>
                  <a:txBody>
                    <a:bodyPr/>
                    <a:lstStyle/>
                    <a:p>
                      <a:pPr algn="ctr"/>
                      <a:r>
                        <a:rPr lang="en-US" sz="1200" b="1" dirty="0"/>
                        <a:t>0-1 points</a:t>
                      </a:r>
                      <a:br>
                        <a:rPr lang="en-US" sz="1200" dirty="0"/>
                      </a:br>
                      <a:r>
                        <a:rPr lang="en-US" sz="1200" dirty="0"/>
                        <a:t>Inaccurate problem-solving or no attempt.</a:t>
                      </a:r>
                    </a:p>
                  </a:txBody>
                  <a:tcPr/>
                </a:tc>
                <a:extLst>
                  <a:ext uri="{0D108BD9-81ED-4DB2-BD59-A6C34878D82A}">
                    <a16:rowId xmlns:a16="http://schemas.microsoft.com/office/drawing/2014/main" val="4289977042"/>
                  </a:ext>
                </a:extLst>
              </a:tr>
              <a:tr h="370840">
                <a:tc>
                  <a:txBody>
                    <a:bodyPr/>
                    <a:lstStyle/>
                    <a:p>
                      <a:endParaRPr lang="en-US" sz="1200" b="1" dirty="0"/>
                    </a:p>
                    <a:p>
                      <a:pPr algn="ctr"/>
                      <a:r>
                        <a:rPr lang="en-US" sz="1600" b="1" dirty="0"/>
                        <a:t>Clarity of Explanation</a:t>
                      </a:r>
                    </a:p>
                    <a:p>
                      <a:pPr algn="ctr"/>
                      <a:r>
                        <a:rPr lang="en-US" sz="1600" dirty="0"/>
                        <a:t>(2 points)</a:t>
                      </a:r>
                    </a:p>
                    <a:p>
                      <a:endParaRPr lang="en-US" sz="1200" dirty="0"/>
                    </a:p>
                  </a:txBody>
                  <a:tcPr/>
                </a:tc>
                <a:tc>
                  <a:txBody>
                    <a:bodyPr/>
                    <a:lstStyle/>
                    <a:p>
                      <a:pPr algn="ctr"/>
                      <a:r>
                        <a:rPr lang="en-US" sz="1200" b="1" dirty="0"/>
                        <a:t>2 points</a:t>
                      </a:r>
                    </a:p>
                    <a:p>
                      <a:pPr algn="ctr"/>
                      <a:r>
                        <a:rPr lang="en-US" sz="1200" dirty="0"/>
                        <a:t>Clear and coherent explanations in plain language.</a:t>
                      </a:r>
                    </a:p>
                  </a:txBody>
                  <a:tcPr/>
                </a:tc>
                <a:tc>
                  <a:txBody>
                    <a:bodyPr/>
                    <a:lstStyle/>
                    <a:p>
                      <a:pPr algn="ctr"/>
                      <a:r>
                        <a:rPr lang="en-US" sz="1200" b="1" dirty="0"/>
                        <a:t>1 point</a:t>
                      </a:r>
                    </a:p>
                    <a:p>
                      <a:pPr algn="ctr"/>
                      <a:r>
                        <a:rPr lang="en-US" sz="1200" dirty="0"/>
                        <a:t>Some clarity in explanations, but areas of confusion exist.</a:t>
                      </a:r>
                    </a:p>
                  </a:txBody>
                  <a:tcPr/>
                </a:tc>
                <a:tc>
                  <a:txBody>
                    <a:bodyPr/>
                    <a:lstStyle/>
                    <a:p>
                      <a:pPr algn="ctr"/>
                      <a:r>
                        <a:rPr lang="en-US" sz="1200" b="1" dirty="0"/>
                        <a:t>0 Points</a:t>
                      </a:r>
                    </a:p>
                    <a:p>
                      <a:pPr algn="ctr"/>
                      <a:r>
                        <a:rPr lang="en-US" sz="1200" dirty="0"/>
                        <a:t>Lack of clarity and coherence in explanations, making it difficult to understand.</a:t>
                      </a:r>
                    </a:p>
                  </a:txBody>
                  <a:tcPr/>
                </a:tc>
                <a:extLst>
                  <a:ext uri="{0D108BD9-81ED-4DB2-BD59-A6C34878D82A}">
                    <a16:rowId xmlns:a16="http://schemas.microsoft.com/office/drawing/2014/main" val="605957137"/>
                  </a:ext>
                </a:extLst>
              </a:tr>
            </a:tbl>
          </a:graphicData>
        </a:graphic>
      </p:graphicFrame>
    </p:spTree>
    <p:extLst>
      <p:ext uri="{BB962C8B-B14F-4D97-AF65-F5344CB8AC3E}">
        <p14:creationId xmlns:p14="http://schemas.microsoft.com/office/powerpoint/2010/main" val="3938757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70BBA54C-BC32-99C0-6948-C8D646D1D519}"/>
              </a:ext>
            </a:extLst>
          </p:cNvPr>
          <p:cNvSpPr>
            <a:spLocks noGrp="1"/>
          </p:cNvSpPr>
          <p:nvPr>
            <p:ph type="ctrTitle"/>
          </p:nvPr>
        </p:nvSpPr>
        <p:spPr>
          <a:xfrm>
            <a:off x="1219200" y="5125144"/>
            <a:ext cx="9334500" cy="771845"/>
          </a:xfrm>
        </p:spPr>
        <p:txBody>
          <a:bodyPr>
            <a:normAutofit/>
          </a:bodyPr>
          <a:lstStyle/>
          <a:p>
            <a:pPr>
              <a:lnSpc>
                <a:spcPct val="90000"/>
              </a:lnSpc>
            </a:pPr>
            <a:r>
              <a:rPr lang="en-US" sz="2700"/>
              <a:t>Instructional Strategies for High School Mathematics</a:t>
            </a:r>
          </a:p>
        </p:txBody>
      </p:sp>
      <p:sp>
        <p:nvSpPr>
          <p:cNvPr id="17" name="Subtitle 2">
            <a:extLst>
              <a:ext uri="{FF2B5EF4-FFF2-40B4-BE49-F238E27FC236}">
                <a16:creationId xmlns:a16="http://schemas.microsoft.com/office/drawing/2014/main" id="{6D4893E4-C8BF-4FAD-8D6A-80BEA5802514}"/>
              </a:ext>
            </a:extLst>
          </p:cNvPr>
          <p:cNvSpPr>
            <a:spLocks noGrp="1"/>
          </p:cNvSpPr>
          <p:nvPr>
            <p:ph type="subTitle" idx="1"/>
          </p:nvPr>
        </p:nvSpPr>
        <p:spPr>
          <a:xfrm>
            <a:off x="1219200" y="5970269"/>
            <a:ext cx="9334500" cy="563187"/>
          </a:xfrm>
        </p:spPr>
        <p:txBody>
          <a:bodyPr>
            <a:normAutofit/>
          </a:bodyPr>
          <a:lstStyle/>
          <a:p>
            <a:r>
              <a:rPr lang="en-US" sz="1600" b="0" i="0" dirty="0">
                <a:solidFill>
                  <a:srgbClr val="374151"/>
                </a:solidFill>
                <a:effectLst/>
                <a:latin typeface="Söhne"/>
              </a:rPr>
              <a:t>Analyzing Instructional Strategies for Accessing Informational Text</a:t>
            </a:r>
            <a:endParaRPr lang="en-US" sz="1600" dirty="0"/>
          </a:p>
        </p:txBody>
      </p:sp>
      <p:pic>
        <p:nvPicPr>
          <p:cNvPr id="13" name="Picture 12">
            <a:extLst>
              <a:ext uri="{FF2B5EF4-FFF2-40B4-BE49-F238E27FC236}">
                <a16:creationId xmlns:a16="http://schemas.microsoft.com/office/drawing/2014/main" id="{D846D013-8DE8-F49A-A551-FD254FB77EEB}"/>
              </a:ext>
            </a:extLst>
          </p:cNvPr>
          <p:cNvPicPr>
            <a:picLocks noChangeAspect="1"/>
          </p:cNvPicPr>
          <p:nvPr/>
        </p:nvPicPr>
        <p:blipFill>
          <a:blip r:embed="rId2">
            <a:extLst>
              <a:ext uri="{28A0092B-C50C-407E-A947-70E740481C1C}">
                <a14:useLocalDpi xmlns:a14="http://schemas.microsoft.com/office/drawing/2010/main" val="0"/>
              </a:ext>
            </a:extLst>
          </a:blip>
          <a:srcRect t="20529" b="20529"/>
          <a:stretch/>
        </p:blipFill>
        <p:spPr>
          <a:xfrm>
            <a:off x="20" y="10"/>
            <a:ext cx="12191980" cy="4800590"/>
          </a:xfrm>
          <a:prstGeom prst="rect">
            <a:avLst/>
          </a:prstGeom>
          <a:noFill/>
        </p:spPr>
      </p:pic>
      <p:sp>
        <p:nvSpPr>
          <p:cNvPr id="19" name="Date Placeholder 3">
            <a:extLst>
              <a:ext uri="{FF2B5EF4-FFF2-40B4-BE49-F238E27FC236}">
                <a16:creationId xmlns:a16="http://schemas.microsoft.com/office/drawing/2014/main" id="{136942C3-91AC-4FA1-824B-F446C8709FDA}"/>
              </a:ext>
            </a:extLst>
          </p:cNvPr>
          <p:cNvSpPr>
            <a:spLocks noGrp="1"/>
          </p:cNvSpPr>
          <p:nvPr>
            <p:ph type="dt" sz="half" idx="10"/>
          </p:nvPr>
        </p:nvSpPr>
        <p:spPr>
          <a:xfrm rot="5400000">
            <a:off x="-1001475" y="1517536"/>
            <a:ext cx="2801123" cy="365125"/>
          </a:xfrm>
        </p:spPr>
        <p:txBody>
          <a:bodyPr/>
          <a:lstStyle/>
          <a:p>
            <a:pPr>
              <a:spcAft>
                <a:spcPts val="600"/>
              </a:spcAft>
            </a:pPr>
            <a:fld id="{FB4A9B4C-7DF1-4A5F-B23B-BBFA693F2DE5}" type="datetime1">
              <a:rPr lang="en-US" smtClean="0">
                <a:solidFill>
                  <a:srgbClr val="FFFFFF"/>
                </a:solidFill>
                <a:effectLst>
                  <a:outerShdw blurRad="38100" dist="38100" dir="2700000" algn="tl">
                    <a:srgbClr val="000000">
                      <a:alpha val="43137"/>
                    </a:srgbClr>
                  </a:outerShdw>
                </a:effectLst>
              </a:rPr>
              <a:pPr>
                <a:spcAft>
                  <a:spcPts val="600"/>
                </a:spcAft>
              </a:pPr>
              <a:t>1/13/2024</a:t>
            </a:fld>
            <a:endParaRPr lang="en-US" dirty="0">
              <a:solidFill>
                <a:srgbClr val="FFFFFF"/>
              </a:solidFill>
              <a:effectLst>
                <a:outerShdw blurRad="38100" dist="38100" dir="2700000" algn="tl">
                  <a:srgbClr val="000000">
                    <a:alpha val="43137"/>
                  </a:srgbClr>
                </a:outerShdw>
              </a:effectLst>
            </a:endParaRPr>
          </a:p>
        </p:txBody>
      </p:sp>
      <p:sp>
        <p:nvSpPr>
          <p:cNvPr id="23" name="Slide Number Placeholder 5">
            <a:extLst>
              <a:ext uri="{FF2B5EF4-FFF2-40B4-BE49-F238E27FC236}">
                <a16:creationId xmlns:a16="http://schemas.microsoft.com/office/drawing/2014/main" id="{08EC9005-5705-4BF3-9E28-A32B3886CE50}"/>
              </a:ext>
            </a:extLst>
          </p:cNvPr>
          <p:cNvSpPr>
            <a:spLocks noGrp="1"/>
          </p:cNvSpPr>
          <p:nvPr>
            <p:ph type="sldNum" sz="quarter" idx="12"/>
          </p:nvPr>
        </p:nvSpPr>
        <p:spPr>
          <a:xfrm>
            <a:off x="11228877" y="6319138"/>
            <a:ext cx="710647" cy="365125"/>
          </a:xfrm>
        </p:spPr>
        <p:txBody>
          <a:bodyPr/>
          <a:lstStyle/>
          <a:p>
            <a:pPr>
              <a:spcAft>
                <a:spcPts val="600"/>
              </a:spcAft>
            </a:pPr>
            <a:fld id="{18F23307-8124-4758-BAB0-3667EABA0B67}" type="slidenum">
              <a:rPr lang="en-US" smtClean="0"/>
              <a:pPr>
                <a:spcAft>
                  <a:spcPts val="600"/>
                </a:spcAft>
              </a:pPr>
              <a:t>2</a:t>
            </a:fld>
            <a:endParaRPr lang="en-US"/>
          </a:p>
        </p:txBody>
      </p:sp>
    </p:spTree>
    <p:extLst>
      <p:ext uri="{BB962C8B-B14F-4D97-AF65-F5344CB8AC3E}">
        <p14:creationId xmlns:p14="http://schemas.microsoft.com/office/powerpoint/2010/main" val="29144294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06CB4-E0F3-C492-C95D-30624D24FF25}"/>
              </a:ext>
            </a:extLst>
          </p:cNvPr>
          <p:cNvSpPr>
            <a:spLocks noGrp="1"/>
          </p:cNvSpPr>
          <p:nvPr>
            <p:ph type="title"/>
          </p:nvPr>
        </p:nvSpPr>
        <p:spPr>
          <a:xfrm>
            <a:off x="798173" y="403798"/>
            <a:ext cx="5678827" cy="1244765"/>
          </a:xfrm>
        </p:spPr>
        <p:txBody>
          <a:bodyPr>
            <a:normAutofit/>
          </a:bodyPr>
          <a:lstStyle/>
          <a:p>
            <a:r>
              <a:rPr lang="en-US" dirty="0"/>
              <a:t>Vocabulary Building in Context</a:t>
            </a:r>
          </a:p>
        </p:txBody>
      </p:sp>
      <p:sp>
        <p:nvSpPr>
          <p:cNvPr id="11" name="Content Placeholder 2">
            <a:extLst>
              <a:ext uri="{FF2B5EF4-FFF2-40B4-BE49-F238E27FC236}">
                <a16:creationId xmlns:a16="http://schemas.microsoft.com/office/drawing/2014/main" id="{AE576CDA-FA28-42AD-9F60-84FA2A8F4910}"/>
              </a:ext>
            </a:extLst>
          </p:cNvPr>
          <p:cNvSpPr>
            <a:spLocks noGrp="1"/>
          </p:cNvSpPr>
          <p:nvPr>
            <p:ph idx="1"/>
          </p:nvPr>
        </p:nvSpPr>
        <p:spPr>
          <a:xfrm>
            <a:off x="8115300" y="685800"/>
            <a:ext cx="3274280" cy="5508859"/>
          </a:xfrm>
        </p:spPr>
        <p:txBody>
          <a:bodyPr>
            <a:normAutofit fontScale="92500"/>
          </a:bodyPr>
          <a:lstStyle/>
          <a:p>
            <a:pPr marL="0" indent="0">
              <a:buNone/>
            </a:pPr>
            <a:r>
              <a:rPr lang="en-US" dirty="0"/>
              <a:t>Mathematics has its own unique set of terminologies that can be challenging for students. One strategy is to integrate vocabulary lessons into the study of mathematical concepts. This can be done by creating glossaries of terms, using words in context during problem-solving, and having students create their own definitions or usage examples. It's also beneficial to highlight how certain words might have different meanings in a mathematical context compared to everyday use.</a:t>
            </a:r>
          </a:p>
          <a:p>
            <a:pPr marL="0" indent="0">
              <a:buNone/>
            </a:pPr>
            <a:endParaRPr lang="en-US" dirty="0"/>
          </a:p>
        </p:txBody>
      </p:sp>
      <p:pic>
        <p:nvPicPr>
          <p:cNvPr id="6" name="Content Placeholder 5" descr="A group of people sitting at desks writing on paper&#10;&#10;Description automatically generated">
            <a:extLst>
              <a:ext uri="{FF2B5EF4-FFF2-40B4-BE49-F238E27FC236}">
                <a16:creationId xmlns:a16="http://schemas.microsoft.com/office/drawing/2014/main" id="{F3D3D15A-D833-8730-E808-A9FB090ACC0F}"/>
              </a:ext>
            </a:extLst>
          </p:cNvPr>
          <p:cNvPicPr>
            <a:picLocks noGrp="1" noChangeAspect="1"/>
          </p:cNvPicPr>
          <p:nvPr>
            <p:ph sz="half" idx="4294967295"/>
          </p:nvPr>
        </p:nvPicPr>
        <p:blipFill rotWithShape="1">
          <a:blip r:embed="rId2">
            <a:extLst>
              <a:ext uri="{28A0092B-C50C-407E-A947-70E740481C1C}">
                <a14:useLocalDpi xmlns:a14="http://schemas.microsoft.com/office/drawing/2010/main" val="0"/>
              </a:ext>
            </a:extLst>
          </a:blip>
          <a:srcRect r="-1" b="1653"/>
          <a:stretch/>
        </p:blipFill>
        <p:spPr>
          <a:xfrm>
            <a:off x="20" y="2057400"/>
            <a:ext cx="7312859" cy="4800600"/>
          </a:xfrm>
          <a:noFill/>
        </p:spPr>
      </p:pic>
      <p:sp>
        <p:nvSpPr>
          <p:cNvPr id="17" name="Slide Number Placeholder 5">
            <a:extLst>
              <a:ext uri="{FF2B5EF4-FFF2-40B4-BE49-F238E27FC236}">
                <a16:creationId xmlns:a16="http://schemas.microsoft.com/office/drawing/2014/main" id="{3109FE0B-0AFC-4929-8515-CCE334CA89A5}"/>
              </a:ext>
            </a:extLst>
          </p:cNvPr>
          <p:cNvSpPr>
            <a:spLocks noGrp="1"/>
          </p:cNvSpPr>
          <p:nvPr>
            <p:ph type="sldNum" sz="quarter" idx="12"/>
          </p:nvPr>
        </p:nvSpPr>
        <p:spPr>
          <a:xfrm>
            <a:off x="11228877" y="6319138"/>
            <a:ext cx="710647" cy="365125"/>
          </a:xfrm>
        </p:spPr>
        <p:txBody>
          <a:bodyPr/>
          <a:lstStyle/>
          <a:p>
            <a:pPr>
              <a:spcAft>
                <a:spcPts val="600"/>
              </a:spcAft>
            </a:pPr>
            <a:fld id="{C15563AB-8317-4F4A-8C10-D6F570F02A77}" type="slidenum">
              <a:rPr lang="en-US" smtClean="0"/>
              <a:pPr>
                <a:spcAft>
                  <a:spcPts val="600"/>
                </a:spcAft>
              </a:pPr>
              <a:t>3</a:t>
            </a:fld>
            <a:endParaRPr lang="en-US"/>
          </a:p>
        </p:txBody>
      </p:sp>
    </p:spTree>
    <p:extLst>
      <p:ext uri="{BB962C8B-B14F-4D97-AF65-F5344CB8AC3E}">
        <p14:creationId xmlns:p14="http://schemas.microsoft.com/office/powerpoint/2010/main" val="4280245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06CB4-E0F3-C492-C95D-30624D24FF25}"/>
              </a:ext>
            </a:extLst>
          </p:cNvPr>
          <p:cNvSpPr>
            <a:spLocks noGrp="1"/>
          </p:cNvSpPr>
          <p:nvPr>
            <p:ph type="title"/>
          </p:nvPr>
        </p:nvSpPr>
        <p:spPr>
          <a:xfrm>
            <a:off x="798173" y="403798"/>
            <a:ext cx="5678827" cy="1244765"/>
          </a:xfrm>
        </p:spPr>
        <p:txBody>
          <a:bodyPr>
            <a:normAutofit/>
          </a:bodyPr>
          <a:lstStyle/>
          <a:p>
            <a:r>
              <a:rPr lang="en-US" dirty="0"/>
              <a:t>Graphic Organizers for Conceptual Understanding</a:t>
            </a:r>
          </a:p>
        </p:txBody>
      </p:sp>
      <p:sp>
        <p:nvSpPr>
          <p:cNvPr id="11" name="Content Placeholder 2">
            <a:extLst>
              <a:ext uri="{FF2B5EF4-FFF2-40B4-BE49-F238E27FC236}">
                <a16:creationId xmlns:a16="http://schemas.microsoft.com/office/drawing/2014/main" id="{AE576CDA-FA28-42AD-9F60-84FA2A8F4910}"/>
              </a:ext>
            </a:extLst>
          </p:cNvPr>
          <p:cNvSpPr>
            <a:spLocks noGrp="1"/>
          </p:cNvSpPr>
          <p:nvPr>
            <p:ph idx="1"/>
          </p:nvPr>
        </p:nvSpPr>
        <p:spPr>
          <a:xfrm>
            <a:off x="8115300" y="685800"/>
            <a:ext cx="3274280" cy="5508859"/>
          </a:xfrm>
        </p:spPr>
        <p:txBody>
          <a:bodyPr>
            <a:normAutofit fontScale="92500"/>
          </a:bodyPr>
          <a:lstStyle/>
          <a:p>
            <a:pPr marL="0" indent="0">
              <a:buNone/>
            </a:pPr>
            <a:r>
              <a:rPr lang="en-US" dirty="0"/>
              <a:t>Graphic organizers such as Venn diagrams, flowcharts, and concept maps can help students understand and retain complex mathematical concepts and their relationships. For example, when reading a text about a specific mathematical theory or formula, students can use these tools to organize information, illustrate processes, or compare and contrast different methods or ideas. This visual representation aids in comprehension and retention of technical content.</a:t>
            </a:r>
          </a:p>
          <a:p>
            <a:pPr marL="0" indent="0">
              <a:buNone/>
            </a:pPr>
            <a:endParaRPr lang="en-US" dirty="0"/>
          </a:p>
        </p:txBody>
      </p:sp>
      <p:pic>
        <p:nvPicPr>
          <p:cNvPr id="6" name="Content Placeholder 5">
            <a:extLst>
              <a:ext uri="{FF2B5EF4-FFF2-40B4-BE49-F238E27FC236}">
                <a16:creationId xmlns:a16="http://schemas.microsoft.com/office/drawing/2014/main" id="{F3D3D15A-D833-8730-E808-A9FB090ACC0F}"/>
              </a:ext>
            </a:extLst>
          </p:cNvPr>
          <p:cNvPicPr>
            <a:picLocks noGrp="1" noChangeAspect="1"/>
          </p:cNvPicPr>
          <p:nvPr>
            <p:ph sz="half" idx="4294967295"/>
          </p:nvPr>
        </p:nvPicPr>
        <p:blipFill>
          <a:blip r:embed="rId2">
            <a:extLst>
              <a:ext uri="{28A0092B-C50C-407E-A947-70E740481C1C}">
                <a14:useLocalDpi xmlns:a14="http://schemas.microsoft.com/office/drawing/2010/main" val="0"/>
              </a:ext>
            </a:extLst>
          </a:blip>
          <a:srcRect t="2032" b="2032"/>
          <a:stretch/>
        </p:blipFill>
        <p:spPr>
          <a:xfrm>
            <a:off x="20" y="2057400"/>
            <a:ext cx="7312859" cy="4800600"/>
          </a:xfrm>
          <a:noFill/>
        </p:spPr>
      </p:pic>
      <p:sp>
        <p:nvSpPr>
          <p:cNvPr id="17" name="Slide Number Placeholder 5">
            <a:extLst>
              <a:ext uri="{FF2B5EF4-FFF2-40B4-BE49-F238E27FC236}">
                <a16:creationId xmlns:a16="http://schemas.microsoft.com/office/drawing/2014/main" id="{3109FE0B-0AFC-4929-8515-CCE334CA89A5}"/>
              </a:ext>
            </a:extLst>
          </p:cNvPr>
          <p:cNvSpPr>
            <a:spLocks noGrp="1"/>
          </p:cNvSpPr>
          <p:nvPr>
            <p:ph type="sldNum" sz="quarter" idx="12"/>
          </p:nvPr>
        </p:nvSpPr>
        <p:spPr>
          <a:xfrm>
            <a:off x="11228877" y="6319138"/>
            <a:ext cx="710647" cy="365125"/>
          </a:xfrm>
        </p:spPr>
        <p:txBody>
          <a:bodyPr/>
          <a:lstStyle/>
          <a:p>
            <a:pPr>
              <a:spcAft>
                <a:spcPts val="600"/>
              </a:spcAft>
            </a:pPr>
            <a:fld id="{C15563AB-8317-4F4A-8C10-D6F570F02A77}" type="slidenum">
              <a:rPr lang="en-US" smtClean="0"/>
              <a:pPr>
                <a:spcAft>
                  <a:spcPts val="600"/>
                </a:spcAft>
              </a:pPr>
              <a:t>4</a:t>
            </a:fld>
            <a:endParaRPr lang="en-US"/>
          </a:p>
        </p:txBody>
      </p:sp>
    </p:spTree>
    <p:extLst>
      <p:ext uri="{BB962C8B-B14F-4D97-AF65-F5344CB8AC3E}">
        <p14:creationId xmlns:p14="http://schemas.microsoft.com/office/powerpoint/2010/main" val="24302612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06CB4-E0F3-C492-C95D-30624D24FF25}"/>
              </a:ext>
            </a:extLst>
          </p:cNvPr>
          <p:cNvSpPr>
            <a:spLocks noGrp="1"/>
          </p:cNvSpPr>
          <p:nvPr>
            <p:ph type="title"/>
          </p:nvPr>
        </p:nvSpPr>
        <p:spPr>
          <a:xfrm>
            <a:off x="798173" y="403798"/>
            <a:ext cx="5678827" cy="1244765"/>
          </a:xfrm>
        </p:spPr>
        <p:txBody>
          <a:bodyPr>
            <a:normAutofit/>
          </a:bodyPr>
          <a:lstStyle/>
          <a:p>
            <a:r>
              <a:rPr lang="en-US" dirty="0"/>
              <a:t>Textual Analysis with a Mathematical Lens</a:t>
            </a:r>
          </a:p>
        </p:txBody>
      </p:sp>
      <p:sp>
        <p:nvSpPr>
          <p:cNvPr id="11" name="Content Placeholder 2">
            <a:extLst>
              <a:ext uri="{FF2B5EF4-FFF2-40B4-BE49-F238E27FC236}">
                <a16:creationId xmlns:a16="http://schemas.microsoft.com/office/drawing/2014/main" id="{AE576CDA-FA28-42AD-9F60-84FA2A8F4910}"/>
              </a:ext>
            </a:extLst>
          </p:cNvPr>
          <p:cNvSpPr>
            <a:spLocks noGrp="1"/>
          </p:cNvSpPr>
          <p:nvPr>
            <p:ph idx="1"/>
          </p:nvPr>
        </p:nvSpPr>
        <p:spPr>
          <a:xfrm>
            <a:off x="8115300" y="685800"/>
            <a:ext cx="3274280" cy="5508859"/>
          </a:xfrm>
        </p:spPr>
        <p:txBody>
          <a:bodyPr>
            <a:normAutofit/>
          </a:bodyPr>
          <a:lstStyle/>
          <a:p>
            <a:pPr marL="0" indent="0">
              <a:buNone/>
            </a:pPr>
            <a:r>
              <a:rPr lang="en-US" dirty="0"/>
              <a:t>Teach students to critically analyze mathematical texts, focusing on understanding the author's purpose, the structure of arguments, and the evidence provided. This strategy includes examining how theorems are proven, how data is presented, and how conclusions are drawn. Encouraging students to question and discuss the text helps deepen their understanding and promotes critical thinking skills.</a:t>
            </a:r>
          </a:p>
        </p:txBody>
      </p:sp>
      <p:pic>
        <p:nvPicPr>
          <p:cNvPr id="6" name="Content Placeholder 5">
            <a:extLst>
              <a:ext uri="{FF2B5EF4-FFF2-40B4-BE49-F238E27FC236}">
                <a16:creationId xmlns:a16="http://schemas.microsoft.com/office/drawing/2014/main" id="{F3D3D15A-D833-8730-E808-A9FB090ACC0F}"/>
              </a:ext>
            </a:extLst>
          </p:cNvPr>
          <p:cNvPicPr>
            <a:picLocks noGrp="1" noChangeAspect="1"/>
          </p:cNvPicPr>
          <p:nvPr>
            <p:ph sz="half" idx="4294967295"/>
          </p:nvPr>
        </p:nvPicPr>
        <p:blipFill>
          <a:blip r:embed="rId2">
            <a:extLst>
              <a:ext uri="{28A0092B-C50C-407E-A947-70E740481C1C}">
                <a14:useLocalDpi xmlns:a14="http://schemas.microsoft.com/office/drawing/2010/main" val="0"/>
              </a:ext>
            </a:extLst>
          </a:blip>
          <a:srcRect t="1985" b="1985"/>
          <a:stretch/>
        </p:blipFill>
        <p:spPr>
          <a:xfrm>
            <a:off x="20" y="2057400"/>
            <a:ext cx="7312859" cy="4800600"/>
          </a:xfrm>
          <a:noFill/>
        </p:spPr>
      </p:pic>
      <p:sp>
        <p:nvSpPr>
          <p:cNvPr id="17" name="Slide Number Placeholder 5">
            <a:extLst>
              <a:ext uri="{FF2B5EF4-FFF2-40B4-BE49-F238E27FC236}">
                <a16:creationId xmlns:a16="http://schemas.microsoft.com/office/drawing/2014/main" id="{3109FE0B-0AFC-4929-8515-CCE334CA89A5}"/>
              </a:ext>
            </a:extLst>
          </p:cNvPr>
          <p:cNvSpPr>
            <a:spLocks noGrp="1"/>
          </p:cNvSpPr>
          <p:nvPr>
            <p:ph type="sldNum" sz="quarter" idx="12"/>
          </p:nvPr>
        </p:nvSpPr>
        <p:spPr>
          <a:xfrm>
            <a:off x="11228877" y="6319138"/>
            <a:ext cx="710647" cy="365125"/>
          </a:xfrm>
        </p:spPr>
        <p:txBody>
          <a:bodyPr/>
          <a:lstStyle/>
          <a:p>
            <a:pPr>
              <a:spcAft>
                <a:spcPts val="600"/>
              </a:spcAft>
            </a:pPr>
            <a:fld id="{C15563AB-8317-4F4A-8C10-D6F570F02A77}" type="slidenum">
              <a:rPr lang="en-US" smtClean="0"/>
              <a:pPr>
                <a:spcAft>
                  <a:spcPts val="600"/>
                </a:spcAft>
              </a:pPr>
              <a:t>5</a:t>
            </a:fld>
            <a:endParaRPr lang="en-US"/>
          </a:p>
        </p:txBody>
      </p:sp>
    </p:spTree>
    <p:extLst>
      <p:ext uri="{BB962C8B-B14F-4D97-AF65-F5344CB8AC3E}">
        <p14:creationId xmlns:p14="http://schemas.microsoft.com/office/powerpoint/2010/main" val="13041243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06CB4-E0F3-C492-C95D-30624D24FF25}"/>
              </a:ext>
            </a:extLst>
          </p:cNvPr>
          <p:cNvSpPr>
            <a:spLocks noGrp="1"/>
          </p:cNvSpPr>
          <p:nvPr>
            <p:ph type="title"/>
          </p:nvPr>
        </p:nvSpPr>
        <p:spPr>
          <a:xfrm>
            <a:off x="798173" y="403798"/>
            <a:ext cx="5678827" cy="1244765"/>
          </a:xfrm>
        </p:spPr>
        <p:txBody>
          <a:bodyPr>
            <a:normAutofit/>
          </a:bodyPr>
          <a:lstStyle/>
          <a:p>
            <a:r>
              <a:rPr lang="en-US" dirty="0"/>
              <a:t>Problem-Based Learning (PBL)</a:t>
            </a:r>
          </a:p>
        </p:txBody>
      </p:sp>
      <p:sp>
        <p:nvSpPr>
          <p:cNvPr id="11" name="Content Placeholder 2">
            <a:extLst>
              <a:ext uri="{FF2B5EF4-FFF2-40B4-BE49-F238E27FC236}">
                <a16:creationId xmlns:a16="http://schemas.microsoft.com/office/drawing/2014/main" id="{AE576CDA-FA28-42AD-9F60-84FA2A8F4910}"/>
              </a:ext>
            </a:extLst>
          </p:cNvPr>
          <p:cNvSpPr>
            <a:spLocks noGrp="1"/>
          </p:cNvSpPr>
          <p:nvPr>
            <p:ph idx="1"/>
          </p:nvPr>
        </p:nvSpPr>
        <p:spPr>
          <a:xfrm>
            <a:off x="8115300" y="685800"/>
            <a:ext cx="3274280" cy="5508859"/>
          </a:xfrm>
        </p:spPr>
        <p:txBody>
          <a:bodyPr>
            <a:normAutofit lnSpcReduction="10000"/>
          </a:bodyPr>
          <a:lstStyle/>
          <a:p>
            <a:pPr marL="0" indent="0">
              <a:buNone/>
            </a:pPr>
            <a:r>
              <a:rPr lang="en-US" dirty="0"/>
              <a:t>This approach involves presenting students with real-world problems and guiding them through the process of finding solutions using mathematical concepts. In PBL, informational texts can be used as a resource for background information, data, and examples. This method not only improves literacy as students must read and understand complex texts but also enhances their ability to apply mathematical knowledge in practical situations.</a:t>
            </a:r>
          </a:p>
        </p:txBody>
      </p:sp>
      <p:pic>
        <p:nvPicPr>
          <p:cNvPr id="6" name="Content Placeholder 5">
            <a:extLst>
              <a:ext uri="{FF2B5EF4-FFF2-40B4-BE49-F238E27FC236}">
                <a16:creationId xmlns:a16="http://schemas.microsoft.com/office/drawing/2014/main" id="{F3D3D15A-D833-8730-E808-A9FB090ACC0F}"/>
              </a:ext>
            </a:extLst>
          </p:cNvPr>
          <p:cNvPicPr>
            <a:picLocks noGrp="1" noChangeAspect="1"/>
          </p:cNvPicPr>
          <p:nvPr>
            <p:ph sz="half" idx="4294967295"/>
          </p:nvPr>
        </p:nvPicPr>
        <p:blipFill>
          <a:blip r:embed="rId2">
            <a:extLst>
              <a:ext uri="{28A0092B-C50C-407E-A947-70E740481C1C}">
                <a14:useLocalDpi xmlns:a14="http://schemas.microsoft.com/office/drawing/2010/main" val="0"/>
              </a:ext>
            </a:extLst>
          </a:blip>
          <a:srcRect t="1985" b="1985"/>
          <a:stretch/>
        </p:blipFill>
        <p:spPr>
          <a:xfrm>
            <a:off x="20" y="2057400"/>
            <a:ext cx="7312859" cy="4800600"/>
          </a:xfrm>
          <a:noFill/>
        </p:spPr>
      </p:pic>
      <p:sp>
        <p:nvSpPr>
          <p:cNvPr id="17" name="Slide Number Placeholder 5">
            <a:extLst>
              <a:ext uri="{FF2B5EF4-FFF2-40B4-BE49-F238E27FC236}">
                <a16:creationId xmlns:a16="http://schemas.microsoft.com/office/drawing/2014/main" id="{3109FE0B-0AFC-4929-8515-CCE334CA89A5}"/>
              </a:ext>
            </a:extLst>
          </p:cNvPr>
          <p:cNvSpPr>
            <a:spLocks noGrp="1"/>
          </p:cNvSpPr>
          <p:nvPr>
            <p:ph type="sldNum" sz="quarter" idx="12"/>
          </p:nvPr>
        </p:nvSpPr>
        <p:spPr>
          <a:xfrm>
            <a:off x="11228877" y="6319138"/>
            <a:ext cx="710647" cy="365125"/>
          </a:xfrm>
        </p:spPr>
        <p:txBody>
          <a:bodyPr/>
          <a:lstStyle/>
          <a:p>
            <a:pPr>
              <a:spcAft>
                <a:spcPts val="600"/>
              </a:spcAft>
            </a:pPr>
            <a:fld id="{C15563AB-8317-4F4A-8C10-D6F570F02A77}" type="slidenum">
              <a:rPr lang="en-US" smtClean="0"/>
              <a:pPr>
                <a:spcAft>
                  <a:spcPts val="600"/>
                </a:spcAft>
              </a:pPr>
              <a:t>6</a:t>
            </a:fld>
            <a:endParaRPr lang="en-US"/>
          </a:p>
        </p:txBody>
      </p:sp>
    </p:spTree>
    <p:extLst>
      <p:ext uri="{BB962C8B-B14F-4D97-AF65-F5344CB8AC3E}">
        <p14:creationId xmlns:p14="http://schemas.microsoft.com/office/powerpoint/2010/main" val="24064690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70BBA54C-BC32-99C0-6948-C8D646D1D519}"/>
              </a:ext>
            </a:extLst>
          </p:cNvPr>
          <p:cNvSpPr>
            <a:spLocks noGrp="1"/>
          </p:cNvSpPr>
          <p:nvPr>
            <p:ph type="ctrTitle"/>
          </p:nvPr>
        </p:nvSpPr>
        <p:spPr>
          <a:xfrm>
            <a:off x="1219200" y="5125144"/>
            <a:ext cx="9334500" cy="771845"/>
          </a:xfrm>
        </p:spPr>
        <p:txBody>
          <a:bodyPr>
            <a:normAutofit/>
          </a:bodyPr>
          <a:lstStyle/>
          <a:p>
            <a:pPr>
              <a:lnSpc>
                <a:spcPct val="90000"/>
              </a:lnSpc>
            </a:pPr>
            <a:r>
              <a:rPr lang="en-US" sz="2700" dirty="0"/>
              <a:t>Planning a School Event</a:t>
            </a:r>
          </a:p>
        </p:txBody>
      </p:sp>
      <p:sp>
        <p:nvSpPr>
          <p:cNvPr id="17" name="Subtitle 2">
            <a:extLst>
              <a:ext uri="{FF2B5EF4-FFF2-40B4-BE49-F238E27FC236}">
                <a16:creationId xmlns:a16="http://schemas.microsoft.com/office/drawing/2014/main" id="{6D4893E4-C8BF-4FAD-8D6A-80BEA5802514}"/>
              </a:ext>
            </a:extLst>
          </p:cNvPr>
          <p:cNvSpPr>
            <a:spLocks noGrp="1"/>
          </p:cNvSpPr>
          <p:nvPr>
            <p:ph type="subTitle" idx="1"/>
          </p:nvPr>
        </p:nvSpPr>
        <p:spPr>
          <a:xfrm>
            <a:off x="1219200" y="5970269"/>
            <a:ext cx="9334500" cy="563187"/>
          </a:xfrm>
        </p:spPr>
        <p:txBody>
          <a:bodyPr>
            <a:normAutofit/>
          </a:bodyPr>
          <a:lstStyle/>
          <a:p>
            <a:r>
              <a:rPr lang="en-US" sz="1600" b="0" i="0" dirty="0">
                <a:solidFill>
                  <a:srgbClr val="374151"/>
                </a:solidFill>
                <a:effectLst/>
                <a:latin typeface="Söhne"/>
              </a:rPr>
              <a:t>Writing Assessment: Applying Mathematical Vocabulary in Context</a:t>
            </a:r>
            <a:endParaRPr lang="en-US" sz="1600" dirty="0"/>
          </a:p>
        </p:txBody>
      </p:sp>
      <p:pic>
        <p:nvPicPr>
          <p:cNvPr id="13" name="Picture 12">
            <a:extLst>
              <a:ext uri="{FF2B5EF4-FFF2-40B4-BE49-F238E27FC236}">
                <a16:creationId xmlns:a16="http://schemas.microsoft.com/office/drawing/2014/main" id="{D846D013-8DE8-F49A-A551-FD254FB77EEB}"/>
              </a:ext>
            </a:extLst>
          </p:cNvPr>
          <p:cNvPicPr>
            <a:picLocks noChangeAspect="1"/>
          </p:cNvPicPr>
          <p:nvPr/>
        </p:nvPicPr>
        <p:blipFill>
          <a:blip r:embed="rId2">
            <a:extLst>
              <a:ext uri="{28A0092B-C50C-407E-A947-70E740481C1C}">
                <a14:useLocalDpi xmlns:a14="http://schemas.microsoft.com/office/drawing/2010/main" val="0"/>
              </a:ext>
            </a:extLst>
          </a:blip>
          <a:srcRect t="12415" b="12415"/>
          <a:stretch/>
        </p:blipFill>
        <p:spPr>
          <a:xfrm>
            <a:off x="20" y="10"/>
            <a:ext cx="12191980" cy="4800590"/>
          </a:xfrm>
          <a:prstGeom prst="rect">
            <a:avLst/>
          </a:prstGeom>
          <a:noFill/>
        </p:spPr>
      </p:pic>
      <p:sp>
        <p:nvSpPr>
          <p:cNvPr id="19" name="Date Placeholder 3">
            <a:extLst>
              <a:ext uri="{FF2B5EF4-FFF2-40B4-BE49-F238E27FC236}">
                <a16:creationId xmlns:a16="http://schemas.microsoft.com/office/drawing/2014/main" id="{136942C3-91AC-4FA1-824B-F446C8709FDA}"/>
              </a:ext>
            </a:extLst>
          </p:cNvPr>
          <p:cNvSpPr>
            <a:spLocks noGrp="1"/>
          </p:cNvSpPr>
          <p:nvPr>
            <p:ph type="dt" sz="half" idx="10"/>
          </p:nvPr>
        </p:nvSpPr>
        <p:spPr>
          <a:xfrm rot="5400000">
            <a:off x="-1001475" y="1517536"/>
            <a:ext cx="2801123" cy="365125"/>
          </a:xfrm>
        </p:spPr>
        <p:txBody>
          <a:bodyPr/>
          <a:lstStyle/>
          <a:p>
            <a:pPr>
              <a:spcAft>
                <a:spcPts val="600"/>
              </a:spcAft>
            </a:pPr>
            <a:fld id="{FB4A9B4C-7DF1-4A5F-B23B-BBFA693F2DE5}" type="datetime1">
              <a:rPr lang="en-US" smtClean="0">
                <a:solidFill>
                  <a:srgbClr val="FFFFFF"/>
                </a:solidFill>
                <a:effectLst>
                  <a:outerShdw blurRad="38100" dist="38100" dir="2700000" algn="tl">
                    <a:srgbClr val="000000">
                      <a:alpha val="43137"/>
                    </a:srgbClr>
                  </a:outerShdw>
                </a:effectLst>
              </a:rPr>
              <a:pPr>
                <a:spcAft>
                  <a:spcPts val="600"/>
                </a:spcAft>
              </a:pPr>
              <a:t>1/13/2024</a:t>
            </a:fld>
            <a:endParaRPr lang="en-US" dirty="0">
              <a:solidFill>
                <a:srgbClr val="FFFFFF"/>
              </a:solidFill>
              <a:effectLst>
                <a:outerShdw blurRad="38100" dist="38100" dir="2700000" algn="tl">
                  <a:srgbClr val="000000">
                    <a:alpha val="43137"/>
                  </a:srgbClr>
                </a:outerShdw>
              </a:effectLst>
            </a:endParaRPr>
          </a:p>
        </p:txBody>
      </p:sp>
      <p:sp>
        <p:nvSpPr>
          <p:cNvPr id="23" name="Slide Number Placeholder 5">
            <a:extLst>
              <a:ext uri="{FF2B5EF4-FFF2-40B4-BE49-F238E27FC236}">
                <a16:creationId xmlns:a16="http://schemas.microsoft.com/office/drawing/2014/main" id="{08EC9005-5705-4BF3-9E28-A32B3886CE50}"/>
              </a:ext>
            </a:extLst>
          </p:cNvPr>
          <p:cNvSpPr>
            <a:spLocks noGrp="1"/>
          </p:cNvSpPr>
          <p:nvPr>
            <p:ph type="sldNum" sz="quarter" idx="12"/>
          </p:nvPr>
        </p:nvSpPr>
        <p:spPr>
          <a:xfrm>
            <a:off x="11228877" y="6319138"/>
            <a:ext cx="710647" cy="365125"/>
          </a:xfrm>
        </p:spPr>
        <p:txBody>
          <a:bodyPr/>
          <a:lstStyle/>
          <a:p>
            <a:pPr>
              <a:spcAft>
                <a:spcPts val="600"/>
              </a:spcAft>
            </a:pPr>
            <a:fld id="{18F23307-8124-4758-BAB0-3667EABA0B67}" type="slidenum">
              <a:rPr lang="en-US" smtClean="0"/>
              <a:pPr>
                <a:spcAft>
                  <a:spcPts val="600"/>
                </a:spcAft>
              </a:pPr>
              <a:t>7</a:t>
            </a:fld>
            <a:endParaRPr lang="en-US"/>
          </a:p>
        </p:txBody>
      </p:sp>
    </p:spTree>
    <p:extLst>
      <p:ext uri="{BB962C8B-B14F-4D97-AF65-F5344CB8AC3E}">
        <p14:creationId xmlns:p14="http://schemas.microsoft.com/office/powerpoint/2010/main" val="9315012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06CB4-E0F3-C492-C95D-30624D24FF25}"/>
              </a:ext>
            </a:extLst>
          </p:cNvPr>
          <p:cNvSpPr>
            <a:spLocks noGrp="1"/>
          </p:cNvSpPr>
          <p:nvPr>
            <p:ph type="title"/>
          </p:nvPr>
        </p:nvSpPr>
        <p:spPr>
          <a:xfrm>
            <a:off x="798173" y="403798"/>
            <a:ext cx="5678827" cy="1244765"/>
          </a:xfrm>
        </p:spPr>
        <p:txBody>
          <a:bodyPr>
            <a:normAutofit/>
          </a:bodyPr>
          <a:lstStyle/>
          <a:p>
            <a:r>
              <a:rPr lang="en-US" dirty="0"/>
              <a:t>Instructions</a:t>
            </a:r>
          </a:p>
        </p:txBody>
      </p:sp>
      <p:sp>
        <p:nvSpPr>
          <p:cNvPr id="11" name="Content Placeholder 2">
            <a:extLst>
              <a:ext uri="{FF2B5EF4-FFF2-40B4-BE49-F238E27FC236}">
                <a16:creationId xmlns:a16="http://schemas.microsoft.com/office/drawing/2014/main" id="{AE576CDA-FA28-42AD-9F60-84FA2A8F4910}"/>
              </a:ext>
            </a:extLst>
          </p:cNvPr>
          <p:cNvSpPr>
            <a:spLocks noGrp="1"/>
          </p:cNvSpPr>
          <p:nvPr>
            <p:ph idx="1"/>
          </p:nvPr>
        </p:nvSpPr>
        <p:spPr>
          <a:xfrm>
            <a:off x="8115300" y="685800"/>
            <a:ext cx="3274280" cy="5508859"/>
          </a:xfrm>
        </p:spPr>
        <p:txBody>
          <a:bodyPr>
            <a:noAutofit/>
          </a:bodyPr>
          <a:lstStyle/>
          <a:p>
            <a:pPr marL="0" indent="0">
              <a:buNone/>
            </a:pPr>
            <a:r>
              <a:rPr lang="en-US" sz="1310" b="1" dirty="0"/>
              <a:t>Read the Scenario: </a:t>
            </a:r>
            <a:r>
              <a:rPr lang="en-US" sz="1310" dirty="0"/>
              <a:t>You will be provided with a real-world scenario that involves mathematical concepts. Carefully read the scenario to understand the context and the mathematical problem presented.</a:t>
            </a:r>
          </a:p>
          <a:p>
            <a:pPr marL="0" indent="0">
              <a:buNone/>
            </a:pPr>
            <a:r>
              <a:rPr lang="en-US" sz="1310" b="1" dirty="0"/>
              <a:t>Identify and Apply Vocabulary: </a:t>
            </a:r>
            <a:r>
              <a:rPr lang="en-US" sz="1310" dirty="0"/>
              <a:t>In your response, identify and apply at least five mathematical terms or concepts from the vocabulary lessons. These terms should be relevant to the scenario and help in solving the mathematical problem.</a:t>
            </a:r>
          </a:p>
          <a:p>
            <a:pPr marL="0" indent="0">
              <a:buNone/>
            </a:pPr>
            <a:r>
              <a:rPr lang="en-US" sz="1310" b="1" dirty="0"/>
              <a:t>Problem-Solving:</a:t>
            </a:r>
            <a:r>
              <a:rPr lang="en-US" sz="1310" dirty="0"/>
              <a:t> Using the identified vocabulary, solve the mathematical problem presented in the scenario. Show your step-by-step solution, calculations, and explanations.</a:t>
            </a:r>
          </a:p>
          <a:p>
            <a:pPr marL="0" indent="0">
              <a:buNone/>
            </a:pPr>
            <a:r>
              <a:rPr lang="en-US" sz="1310" b="1" dirty="0"/>
              <a:t>Explain in Plain Language: </a:t>
            </a:r>
            <a:r>
              <a:rPr lang="en-US" sz="1310" dirty="0"/>
              <a:t>After solving the problem, explain the solution in plain language. Imagine you are teaching this concept to someone who is not familiar with mathematics. Use your own words to clarify and simplify the solution.</a:t>
            </a:r>
          </a:p>
        </p:txBody>
      </p:sp>
      <p:pic>
        <p:nvPicPr>
          <p:cNvPr id="6" name="Content Placeholder 5">
            <a:extLst>
              <a:ext uri="{FF2B5EF4-FFF2-40B4-BE49-F238E27FC236}">
                <a16:creationId xmlns:a16="http://schemas.microsoft.com/office/drawing/2014/main" id="{F3D3D15A-D833-8730-E808-A9FB090ACC0F}"/>
              </a:ext>
            </a:extLst>
          </p:cNvPr>
          <p:cNvPicPr>
            <a:picLocks noGrp="1" noChangeAspect="1"/>
          </p:cNvPicPr>
          <p:nvPr>
            <p:ph sz="half" idx="4294967295"/>
          </p:nvPr>
        </p:nvPicPr>
        <p:blipFill>
          <a:blip r:embed="rId2">
            <a:extLst>
              <a:ext uri="{28A0092B-C50C-407E-A947-70E740481C1C}">
                <a14:useLocalDpi xmlns:a14="http://schemas.microsoft.com/office/drawing/2010/main" val="0"/>
              </a:ext>
            </a:extLst>
          </a:blip>
          <a:srcRect t="1985" b="1985"/>
          <a:stretch/>
        </p:blipFill>
        <p:spPr>
          <a:xfrm>
            <a:off x="20" y="2057400"/>
            <a:ext cx="7312859" cy="4800600"/>
          </a:xfrm>
          <a:noFill/>
        </p:spPr>
      </p:pic>
      <p:sp>
        <p:nvSpPr>
          <p:cNvPr id="17" name="Slide Number Placeholder 5">
            <a:extLst>
              <a:ext uri="{FF2B5EF4-FFF2-40B4-BE49-F238E27FC236}">
                <a16:creationId xmlns:a16="http://schemas.microsoft.com/office/drawing/2014/main" id="{3109FE0B-0AFC-4929-8515-CCE334CA89A5}"/>
              </a:ext>
            </a:extLst>
          </p:cNvPr>
          <p:cNvSpPr>
            <a:spLocks noGrp="1"/>
          </p:cNvSpPr>
          <p:nvPr>
            <p:ph type="sldNum" sz="quarter" idx="12"/>
          </p:nvPr>
        </p:nvSpPr>
        <p:spPr>
          <a:xfrm>
            <a:off x="11228877" y="6319138"/>
            <a:ext cx="710647" cy="365125"/>
          </a:xfrm>
        </p:spPr>
        <p:txBody>
          <a:bodyPr/>
          <a:lstStyle/>
          <a:p>
            <a:pPr>
              <a:spcAft>
                <a:spcPts val="600"/>
              </a:spcAft>
            </a:pPr>
            <a:fld id="{C15563AB-8317-4F4A-8C10-D6F570F02A77}" type="slidenum">
              <a:rPr lang="en-US" smtClean="0"/>
              <a:pPr>
                <a:spcAft>
                  <a:spcPts val="600"/>
                </a:spcAft>
              </a:pPr>
              <a:t>8</a:t>
            </a:fld>
            <a:endParaRPr lang="en-US"/>
          </a:p>
        </p:txBody>
      </p:sp>
    </p:spTree>
    <p:extLst>
      <p:ext uri="{BB962C8B-B14F-4D97-AF65-F5344CB8AC3E}">
        <p14:creationId xmlns:p14="http://schemas.microsoft.com/office/powerpoint/2010/main" val="18034122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06CB4-E0F3-C492-C95D-30624D24FF25}"/>
              </a:ext>
            </a:extLst>
          </p:cNvPr>
          <p:cNvSpPr>
            <a:spLocks noGrp="1"/>
          </p:cNvSpPr>
          <p:nvPr>
            <p:ph type="title"/>
          </p:nvPr>
        </p:nvSpPr>
        <p:spPr>
          <a:xfrm>
            <a:off x="798173" y="403798"/>
            <a:ext cx="5678827" cy="1244765"/>
          </a:xfrm>
        </p:spPr>
        <p:txBody>
          <a:bodyPr>
            <a:normAutofit/>
          </a:bodyPr>
          <a:lstStyle/>
          <a:p>
            <a:r>
              <a:rPr lang="en-US" dirty="0"/>
              <a:t>Scenario: Planning a School Event</a:t>
            </a:r>
          </a:p>
        </p:txBody>
      </p:sp>
      <p:sp>
        <p:nvSpPr>
          <p:cNvPr id="11" name="Content Placeholder 2">
            <a:extLst>
              <a:ext uri="{FF2B5EF4-FFF2-40B4-BE49-F238E27FC236}">
                <a16:creationId xmlns:a16="http://schemas.microsoft.com/office/drawing/2014/main" id="{AE576CDA-FA28-42AD-9F60-84FA2A8F4910}"/>
              </a:ext>
            </a:extLst>
          </p:cNvPr>
          <p:cNvSpPr>
            <a:spLocks noGrp="1"/>
          </p:cNvSpPr>
          <p:nvPr>
            <p:ph idx="1"/>
          </p:nvPr>
        </p:nvSpPr>
        <p:spPr>
          <a:xfrm>
            <a:off x="8115300" y="685800"/>
            <a:ext cx="3274280" cy="5508859"/>
          </a:xfrm>
        </p:spPr>
        <p:txBody>
          <a:bodyPr>
            <a:noAutofit/>
          </a:bodyPr>
          <a:lstStyle/>
          <a:p>
            <a:pPr marL="0" indent="0">
              <a:buNone/>
            </a:pPr>
            <a:r>
              <a:rPr lang="en-US" sz="1290" dirty="0"/>
              <a:t>You are part of a student committee responsible for planning a school event. Your task is to manage the event’s budget and ensure that expenses are within the allocated funds. You will need to apply your knowledge of algebraic concepts to solve budget-related problems.</a:t>
            </a:r>
          </a:p>
          <a:p>
            <a:pPr marL="0" indent="0">
              <a:buNone/>
            </a:pPr>
            <a:r>
              <a:rPr lang="en-US" sz="1290" b="1" dirty="0"/>
              <a:t>Scenario Details:</a:t>
            </a:r>
          </a:p>
          <a:p>
            <a:pPr marL="0" indent="0">
              <a:buNone/>
            </a:pPr>
            <a:r>
              <a:rPr lang="en-US" sz="1290" b="1" dirty="0"/>
              <a:t>Budget Allocation: </a:t>
            </a:r>
            <a:r>
              <a:rPr lang="en-US" sz="1290" dirty="0"/>
              <a:t>The school has allocated a total budget of $1,500 for the event.</a:t>
            </a:r>
          </a:p>
          <a:p>
            <a:pPr marL="0" indent="0">
              <a:buNone/>
            </a:pPr>
            <a:r>
              <a:rPr lang="en-US" sz="1290" b="1" dirty="0"/>
              <a:t>Expenses:</a:t>
            </a:r>
            <a:r>
              <a:rPr lang="en-US" sz="1290" dirty="0"/>
              <a:t> You have a list of potential expenses for the event, including:</a:t>
            </a:r>
          </a:p>
          <a:p>
            <a:r>
              <a:rPr lang="en-US" sz="1290" dirty="0"/>
              <a:t>Venue rental: $500</a:t>
            </a:r>
          </a:p>
          <a:p>
            <a:r>
              <a:rPr lang="en-US" sz="1290" dirty="0"/>
              <a:t>Decorations: $200</a:t>
            </a:r>
          </a:p>
          <a:p>
            <a:r>
              <a:rPr lang="en-US" sz="1290" dirty="0"/>
              <a:t>Food and drinks: $300</a:t>
            </a:r>
          </a:p>
          <a:p>
            <a:r>
              <a:rPr lang="en-US" sz="1290" dirty="0"/>
              <a:t>Entertainment: $400</a:t>
            </a:r>
          </a:p>
          <a:p>
            <a:pPr marL="0" indent="0">
              <a:buNone/>
            </a:pPr>
            <a:r>
              <a:rPr lang="en-US" sz="1290" b="1" dirty="0"/>
              <a:t>Budget Adjustment: </a:t>
            </a:r>
            <a:r>
              <a:rPr lang="en-US" sz="1290" dirty="0"/>
              <a:t>You have received additional funding of $300 from a sponsor.</a:t>
            </a:r>
          </a:p>
        </p:txBody>
      </p:sp>
      <p:pic>
        <p:nvPicPr>
          <p:cNvPr id="6" name="Content Placeholder 5">
            <a:extLst>
              <a:ext uri="{FF2B5EF4-FFF2-40B4-BE49-F238E27FC236}">
                <a16:creationId xmlns:a16="http://schemas.microsoft.com/office/drawing/2014/main" id="{F3D3D15A-D833-8730-E808-A9FB090ACC0F}"/>
              </a:ext>
            </a:extLst>
          </p:cNvPr>
          <p:cNvPicPr>
            <a:picLocks noGrp="1" noChangeAspect="1"/>
          </p:cNvPicPr>
          <p:nvPr>
            <p:ph sz="half" idx="4294967295"/>
          </p:nvPr>
        </p:nvPicPr>
        <p:blipFill>
          <a:blip r:embed="rId2">
            <a:extLst>
              <a:ext uri="{28A0092B-C50C-407E-A947-70E740481C1C}">
                <a14:useLocalDpi xmlns:a14="http://schemas.microsoft.com/office/drawing/2010/main" val="0"/>
              </a:ext>
            </a:extLst>
          </a:blip>
          <a:srcRect t="1985" b="1985"/>
          <a:stretch/>
        </p:blipFill>
        <p:spPr>
          <a:xfrm>
            <a:off x="20" y="2057400"/>
            <a:ext cx="7312859" cy="4800600"/>
          </a:xfrm>
          <a:noFill/>
        </p:spPr>
      </p:pic>
      <p:sp>
        <p:nvSpPr>
          <p:cNvPr id="17" name="Slide Number Placeholder 5">
            <a:extLst>
              <a:ext uri="{FF2B5EF4-FFF2-40B4-BE49-F238E27FC236}">
                <a16:creationId xmlns:a16="http://schemas.microsoft.com/office/drawing/2014/main" id="{3109FE0B-0AFC-4929-8515-CCE334CA89A5}"/>
              </a:ext>
            </a:extLst>
          </p:cNvPr>
          <p:cNvSpPr>
            <a:spLocks noGrp="1"/>
          </p:cNvSpPr>
          <p:nvPr>
            <p:ph type="sldNum" sz="quarter" idx="12"/>
          </p:nvPr>
        </p:nvSpPr>
        <p:spPr>
          <a:xfrm>
            <a:off x="11228877" y="6319138"/>
            <a:ext cx="710647" cy="365125"/>
          </a:xfrm>
        </p:spPr>
        <p:txBody>
          <a:bodyPr/>
          <a:lstStyle/>
          <a:p>
            <a:pPr>
              <a:spcAft>
                <a:spcPts val="600"/>
              </a:spcAft>
            </a:pPr>
            <a:fld id="{C15563AB-8317-4F4A-8C10-D6F570F02A77}" type="slidenum">
              <a:rPr lang="en-US" smtClean="0"/>
              <a:pPr>
                <a:spcAft>
                  <a:spcPts val="600"/>
                </a:spcAft>
              </a:pPr>
              <a:t>9</a:t>
            </a:fld>
            <a:endParaRPr lang="en-US"/>
          </a:p>
        </p:txBody>
      </p:sp>
    </p:spTree>
    <p:extLst>
      <p:ext uri="{BB962C8B-B14F-4D97-AF65-F5344CB8AC3E}">
        <p14:creationId xmlns:p14="http://schemas.microsoft.com/office/powerpoint/2010/main" val="4121470220"/>
      </p:ext>
    </p:extLst>
  </p:cSld>
  <p:clrMapOvr>
    <a:masterClrMapping/>
  </p:clrMapOvr>
</p:sld>
</file>

<file path=ppt/theme/theme1.xml><?xml version="1.0" encoding="utf-8"?>
<a:theme xmlns:a="http://schemas.openxmlformats.org/drawingml/2006/main" name="EncaseVTI">
  <a:themeElements>
    <a:clrScheme name="AnalogousFromRegularSeed_2SEEDS">
      <a:dk1>
        <a:srgbClr val="000000"/>
      </a:dk1>
      <a:lt1>
        <a:srgbClr val="FFFFFF"/>
      </a:lt1>
      <a:dk2>
        <a:srgbClr val="1B2F2E"/>
      </a:dk2>
      <a:lt2>
        <a:srgbClr val="F3F1F0"/>
      </a:lt2>
      <a:accent1>
        <a:srgbClr val="3B9EB1"/>
      </a:accent1>
      <a:accent2>
        <a:srgbClr val="46B196"/>
      </a:accent2>
      <a:accent3>
        <a:srgbClr val="4D7EC3"/>
      </a:accent3>
      <a:accent4>
        <a:srgbClr val="B13B3E"/>
      </a:accent4>
      <a:accent5>
        <a:srgbClr val="C37B4D"/>
      </a:accent5>
      <a:accent6>
        <a:srgbClr val="B19A3B"/>
      </a:accent6>
      <a:hlink>
        <a:srgbClr val="C05944"/>
      </a:hlink>
      <a:folHlink>
        <a:srgbClr val="7F7F7F"/>
      </a:folHlink>
    </a:clrScheme>
    <a:fontScheme name="Avenir">
      <a:majorFont>
        <a:latin typeface="Avenir Next LT Pro"/>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ncaseVTI" id="{C293990F-FDB3-4ED3-8175-FB79CE5A2A12}" vid="{A5662C19-271F-459F-B4ED-861A98237642}"/>
    </a:ext>
  </a:extLst>
</a:theme>
</file>

<file path=docProps/app.xml><?xml version="1.0" encoding="utf-8"?>
<Properties xmlns="http://schemas.openxmlformats.org/officeDocument/2006/extended-properties" xmlns:vt="http://schemas.openxmlformats.org/officeDocument/2006/docPropsVTypes">
  <TotalTime>253</TotalTime>
  <Words>1183</Words>
  <Application>Microsoft Office PowerPoint</Application>
  <PresentationFormat>Widescreen</PresentationFormat>
  <Paragraphs>114</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Avenir Next LT Pro</vt:lpstr>
      <vt:lpstr>Avenir Next LT Pro Light</vt:lpstr>
      <vt:lpstr>Söhne</vt:lpstr>
      <vt:lpstr>EncaseVTI</vt:lpstr>
      <vt:lpstr>Building Language Literacy Skills in Mathematics</vt:lpstr>
      <vt:lpstr>Instructional Strategies for High School Mathematics</vt:lpstr>
      <vt:lpstr>Vocabulary Building in Context</vt:lpstr>
      <vt:lpstr>Graphic Organizers for Conceptual Understanding</vt:lpstr>
      <vt:lpstr>Textual Analysis with a Mathematical Lens</vt:lpstr>
      <vt:lpstr>Problem-Based Learning (PBL)</vt:lpstr>
      <vt:lpstr>Planning a School Event</vt:lpstr>
      <vt:lpstr>Instructions</vt:lpstr>
      <vt:lpstr>Scenario: Planning a School Event</vt:lpstr>
      <vt:lpstr>Your Tasks</vt:lpstr>
      <vt:lpstr>Assessment Criteria</vt:lpstr>
      <vt:lpstr>Assessing Literacy Levels and Ability Grouping</vt:lpstr>
      <vt:lpstr>Group 1: Proficient Writers</vt:lpstr>
      <vt:lpstr>Group 2: Developing Writers</vt:lpstr>
      <vt:lpstr>Group 3: Novice Writers</vt:lpstr>
      <vt:lpstr>Assessment Rubric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Language Literacy Skills in Mathematics</dc:title>
  <dc:creator>Frank Jamison</dc:creator>
  <cp:lastModifiedBy>Frank Jamison</cp:lastModifiedBy>
  <cp:revision>2</cp:revision>
  <dcterms:created xsi:type="dcterms:W3CDTF">2024-01-13T14:53:10Z</dcterms:created>
  <dcterms:modified xsi:type="dcterms:W3CDTF">2024-01-13T19:13:36Z</dcterms:modified>
</cp:coreProperties>
</file>

<file path=docProps/thumbnail.jpeg>
</file>